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5" r:id="rId3"/>
    <p:sldId id="286" r:id="rId4"/>
    <p:sldId id="283" r:id="rId5"/>
    <p:sldId id="312" r:id="rId6"/>
    <p:sldId id="284" r:id="rId7"/>
    <p:sldId id="287" r:id="rId8"/>
    <p:sldId id="257" r:id="rId9"/>
    <p:sldId id="288" r:id="rId10"/>
    <p:sldId id="258" r:id="rId11"/>
    <p:sldId id="289" r:id="rId12"/>
    <p:sldId id="263" r:id="rId13"/>
    <p:sldId id="290" r:id="rId14"/>
    <p:sldId id="259" r:id="rId15"/>
    <p:sldId id="291" r:id="rId16"/>
    <p:sldId id="265" r:id="rId17"/>
    <p:sldId id="292" r:id="rId18"/>
    <p:sldId id="266" r:id="rId19"/>
    <p:sldId id="295" r:id="rId20"/>
    <p:sldId id="267" r:id="rId21"/>
    <p:sldId id="294" r:id="rId22"/>
    <p:sldId id="297" r:id="rId23"/>
    <p:sldId id="298" r:id="rId24"/>
    <p:sldId id="299" r:id="rId25"/>
    <p:sldId id="300" r:id="rId26"/>
    <p:sldId id="308" r:id="rId27"/>
    <p:sldId id="309" r:id="rId28"/>
    <p:sldId id="310" r:id="rId29"/>
    <p:sldId id="311" r:id="rId30"/>
    <p:sldId id="296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yAvG9RmMdJU7HymBB/6Nw==" hashData="FGJjxY7A44/IivSMfY99HfsYpDQ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9BDEB-CBA2-43DF-85EF-9A3586CDB9A0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92E85-7ADE-460E-8C78-15C85A1BE39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0922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892E85-7ADE-460E-8C78-15C85A1BE398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1051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6580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059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873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849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076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7464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6735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5267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4642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205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6250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E54FE-5197-478E-A20D-93089B324D07}" type="datetimeFigureOut">
              <a:rPr lang="tr-TR" smtClean="0"/>
              <a:t>28.9.2013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10EA2-E03C-4A04-B26B-FF0405B4EF3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599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33462" y="332656"/>
            <a:ext cx="8464176" cy="1569660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4800" b="1" dirty="0">
                <a:solidFill>
                  <a:srgbClr val="FF0000"/>
                </a:solidFill>
              </a:rPr>
              <a:t>KOORDİNAT </a:t>
            </a:r>
            <a:endParaRPr lang="tr-TR" sz="4800" b="1" dirty="0" smtClean="0">
              <a:solidFill>
                <a:srgbClr val="FF0000"/>
              </a:solidFill>
            </a:endParaRPr>
          </a:p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DÜZLEMİNDE </a:t>
            </a:r>
            <a:r>
              <a:rPr lang="tr-TR" sz="4800" b="1" dirty="0">
                <a:solidFill>
                  <a:srgbClr val="FF0000"/>
                </a:solidFill>
              </a:rPr>
              <a:t>DÖNME HAREKETİ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65914" y="4452334"/>
            <a:ext cx="8631026" cy="2088232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0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122637" y="188640"/>
            <a:ext cx="8928992" cy="21082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Örnek-3:    </a:t>
            </a:r>
            <a:r>
              <a:rPr lang="tr-TR" sz="2400" b="1" dirty="0" smtClean="0"/>
              <a:t>Koordinat </a:t>
            </a:r>
            <a:r>
              <a:rPr lang="tr-TR" sz="2400" b="1" dirty="0"/>
              <a:t>düzlemindeki A</a:t>
            </a:r>
            <a:r>
              <a:rPr lang="tr-TR" sz="2400" b="1" dirty="0" smtClean="0"/>
              <a:t>(+5,-10) </a:t>
            </a:r>
            <a:r>
              <a:rPr lang="tr-TR" sz="2400" b="1" dirty="0"/>
              <a:t>noktasını </a:t>
            </a:r>
            <a:r>
              <a:rPr lang="tr-TR" sz="2400" b="1" dirty="0" smtClean="0"/>
              <a:t>saat </a:t>
            </a:r>
            <a:r>
              <a:rPr lang="tr-TR" sz="2400" b="1" dirty="0"/>
              <a:t>yönünde </a:t>
            </a:r>
            <a:r>
              <a:rPr lang="tr-TR" sz="2400" b="1" dirty="0" smtClean="0"/>
              <a:t>270 </a:t>
            </a:r>
            <a:r>
              <a:rPr lang="tr-TR" sz="2400" b="1" dirty="0"/>
              <a:t>derece döndürürsek oluşan ikili aşağıdaki seçeneklerden hangisinde doğru olarak verilmiş olur</a:t>
            </a:r>
            <a:r>
              <a:rPr lang="tr-TR" sz="2400" b="1" dirty="0" smtClean="0"/>
              <a:t>?</a:t>
            </a:r>
          </a:p>
          <a:p>
            <a:endParaRPr lang="tr-TR" sz="2400" b="1" dirty="0" smtClean="0"/>
          </a:p>
          <a:p>
            <a:endParaRPr lang="tr-TR" sz="1100" b="1" dirty="0"/>
          </a:p>
          <a:p>
            <a:r>
              <a:rPr lang="tr-TR" sz="2400" b="1" dirty="0"/>
              <a:t>	a) A</a:t>
            </a:r>
            <a:r>
              <a:rPr lang="tr-TR" sz="2400" b="1" dirty="0" smtClean="0"/>
              <a:t>(+10,+5)</a:t>
            </a:r>
            <a:r>
              <a:rPr lang="tr-TR" sz="2400" b="1" dirty="0"/>
              <a:t>	 b) A</a:t>
            </a:r>
            <a:r>
              <a:rPr lang="tr-TR" sz="2400" b="1" dirty="0" smtClean="0"/>
              <a:t>(+5,+10)</a:t>
            </a:r>
            <a:r>
              <a:rPr lang="tr-TR" sz="2400" b="1" dirty="0"/>
              <a:t>	   c) A</a:t>
            </a:r>
            <a:r>
              <a:rPr lang="tr-TR" sz="2400" b="1" dirty="0" smtClean="0"/>
              <a:t>(-5,-10)</a:t>
            </a:r>
            <a:r>
              <a:rPr lang="tr-TR" sz="2400" b="1" dirty="0"/>
              <a:t>	     d) A</a:t>
            </a:r>
            <a:r>
              <a:rPr lang="tr-TR" sz="2400" b="1" dirty="0" smtClean="0"/>
              <a:t>(+10,-5)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22637" y="3212976"/>
            <a:ext cx="8898726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</a:t>
            </a:r>
            <a:r>
              <a:rPr lang="tr-TR" sz="2400" b="1" dirty="0" smtClean="0"/>
              <a:t>Koordinatlar yer değiştirdi. İkili A(-10,+5)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değişti.A(-10,</a:t>
            </a:r>
            <a:r>
              <a:rPr lang="tr-TR" sz="2400" b="1" dirty="0" smtClean="0">
                <a:solidFill>
                  <a:srgbClr val="FF0000"/>
                </a:solidFill>
              </a:rPr>
              <a:t>-5</a:t>
            </a:r>
            <a:r>
              <a:rPr lang="tr-TR" sz="2400" b="1" dirty="0" smtClean="0"/>
              <a:t>) olur.90 derecelik dönme</a:t>
            </a:r>
            <a:endParaRPr lang="tr-TR" sz="11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c) </a:t>
            </a:r>
            <a:r>
              <a:rPr lang="tr-TR" sz="2400" b="1" dirty="0" smtClean="0"/>
              <a:t>Koordinatlar </a:t>
            </a:r>
            <a:r>
              <a:rPr lang="tr-TR" sz="2400" b="1" dirty="0"/>
              <a:t>yer </a:t>
            </a:r>
            <a:r>
              <a:rPr lang="tr-TR" sz="2400" b="1" dirty="0" smtClean="0"/>
              <a:t>değiştirdi. İkili </a:t>
            </a:r>
            <a:r>
              <a:rPr lang="tr-TR" sz="2400" b="1" dirty="0"/>
              <a:t>A</a:t>
            </a:r>
            <a:r>
              <a:rPr lang="tr-TR" sz="2400" b="1" dirty="0" smtClean="0"/>
              <a:t>(-5,-10) </a:t>
            </a:r>
            <a:r>
              <a:rPr lang="tr-TR" sz="2400" b="1" dirty="0"/>
              <a:t>oldu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değişti.A(-5,</a:t>
            </a:r>
            <a:r>
              <a:rPr lang="tr-TR" sz="2400" b="1" dirty="0" smtClean="0">
                <a:solidFill>
                  <a:srgbClr val="FF0000"/>
                </a:solidFill>
              </a:rPr>
              <a:t>+10</a:t>
            </a:r>
            <a:r>
              <a:rPr lang="tr-TR" sz="2400" b="1" dirty="0" smtClean="0"/>
              <a:t>)  olur.180 derecelik dönme</a:t>
            </a:r>
            <a:endParaRPr lang="tr-TR" sz="11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e) </a:t>
            </a:r>
            <a:r>
              <a:rPr lang="tr-TR" sz="2400" b="1" dirty="0"/>
              <a:t>Koordinatlar yer değiştirdi. İkili </a:t>
            </a:r>
            <a:r>
              <a:rPr lang="tr-TR" sz="2400" b="1" dirty="0" smtClean="0"/>
              <a:t>A(+10,-5)oldu.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f)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değişti.A(+10,</a:t>
            </a:r>
            <a:r>
              <a:rPr lang="tr-TR" sz="2400" b="1" dirty="0" smtClean="0">
                <a:solidFill>
                  <a:srgbClr val="FF0000"/>
                </a:solidFill>
              </a:rPr>
              <a:t>+5</a:t>
            </a:r>
            <a:r>
              <a:rPr lang="tr-TR" sz="2400" b="1" dirty="0" smtClean="0"/>
              <a:t>)olur.270 derecelik dönme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270 </a:t>
            </a:r>
            <a:r>
              <a:rPr lang="tr-TR" sz="2400" b="1" dirty="0"/>
              <a:t>derecelik dönme 3 tane 90 derecelik dönmeye eşittir</a:t>
            </a:r>
            <a:r>
              <a:rPr lang="tr-TR" sz="2400" b="1" dirty="0" smtClean="0"/>
              <a:t>.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755576" y="1567538"/>
            <a:ext cx="2067460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50585"/>
            <a:ext cx="43434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4457700" y="260648"/>
            <a:ext cx="4506788" cy="1219200"/>
          </a:xfrm>
          <a:prstGeom prst="wedgeRectCallout">
            <a:avLst>
              <a:gd name="adj1" fmla="val -50194"/>
              <a:gd name="adj2" fmla="val 2604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/>
              <a:t>Bir şeklin orijin etrafında saat yönünde 270 derece döndürülmesi ile saatin tersi yönde 90 derece döndürülmesi  aynıdır.</a:t>
            </a:r>
            <a:r>
              <a:rPr lang="tr-TR" altLang="tr-TR" b="0"/>
              <a:t> </a:t>
            </a:r>
          </a:p>
        </p:txBody>
      </p:sp>
      <p:cxnSp>
        <p:nvCxnSpPr>
          <p:cNvPr id="8" name="Düz Bağlayıcı 7"/>
          <p:cNvCxnSpPr/>
          <p:nvPr/>
        </p:nvCxnSpPr>
        <p:spPr>
          <a:xfrm flipH="1" flipV="1">
            <a:off x="2286000" y="1955711"/>
            <a:ext cx="758136" cy="139495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069466" y="3068959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A(2,-4)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755576" y="1970666"/>
            <a:ext cx="1530424" cy="682521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539552" y="2612262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A(-4,-</a:t>
            </a:r>
            <a:r>
              <a:rPr lang="tr-TR" sz="2400" b="1" dirty="0">
                <a:solidFill>
                  <a:srgbClr val="FF0000"/>
                </a:solidFill>
              </a:rPr>
              <a:t>2</a:t>
            </a:r>
            <a:r>
              <a:rPr lang="tr-TR" sz="2400" b="1" dirty="0" smtClean="0">
                <a:solidFill>
                  <a:srgbClr val="FF0000"/>
                </a:solidFill>
              </a:rPr>
              <a:t>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114301" y="4437112"/>
            <a:ext cx="8837286" cy="1872208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1) </a:t>
            </a:r>
            <a:r>
              <a:rPr lang="tr-TR" altLang="tr-TR" dirty="0" smtClean="0"/>
              <a:t>Koordinatlar yer değiştirir(+2,+4) olur.</a:t>
            </a:r>
            <a:endParaRPr lang="tr-TR" altLang="tr-TR" dirty="0"/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2) </a:t>
            </a:r>
            <a:r>
              <a:rPr lang="tr-TR" altLang="tr-TR" dirty="0" smtClean="0"/>
              <a:t>Her zaman sağdaki ikilinin işareti değişir A(+2,-4) 90 derecelik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3) </a:t>
            </a:r>
            <a:r>
              <a:rPr lang="tr-TR" altLang="tr-TR" dirty="0" smtClean="0"/>
              <a:t>Koordinatlar yer değiştirir(-4,+2) olur.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4)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(-4,-2) 180 derecelik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5) </a:t>
            </a:r>
            <a:r>
              <a:rPr lang="tr-TR" altLang="tr-TR" dirty="0"/>
              <a:t>Koordinatlar yer değiştirir</a:t>
            </a:r>
            <a:r>
              <a:rPr lang="tr-TR" altLang="tr-TR" dirty="0" smtClean="0"/>
              <a:t>(-2,-4) olur.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6)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(-2,+4) 270 derecelik dönme.</a:t>
            </a:r>
            <a:endParaRPr lang="tr-TR" altLang="tr-TR" dirty="0"/>
          </a:p>
          <a:p>
            <a:pPr eaLnBrk="1" hangingPunct="1"/>
            <a:endParaRPr lang="tr-TR" altLang="tr-TR" dirty="0">
              <a:solidFill>
                <a:srgbClr val="FF0000"/>
              </a:solidFill>
            </a:endParaRPr>
          </a:p>
          <a:p>
            <a:pPr eaLnBrk="1" hangingPunct="1"/>
            <a:endParaRPr lang="tr-TR" altLang="tr-TR" dirty="0"/>
          </a:p>
          <a:p>
            <a:pPr eaLnBrk="1" hangingPunct="1"/>
            <a:r>
              <a:rPr lang="tr-TR" altLang="tr-TR" dirty="0" smtClean="0"/>
              <a:t> </a:t>
            </a:r>
            <a:endParaRPr lang="tr-TR" alt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631458" y="2212152"/>
            <a:ext cx="8963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rgbClr val="FF0000"/>
                </a:solidFill>
              </a:rPr>
              <a:t>A(4,2)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121653" y="3021569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/>
              <a:t>A(-4,-2</a:t>
            </a:r>
            <a:r>
              <a:rPr lang="tr-TR" altLang="tr-TR" sz="2000" dirty="0" smtClean="0"/>
              <a:t>)</a:t>
            </a:r>
            <a:endParaRPr lang="tr-TR" altLang="tr-TR" sz="2000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121653" y="2621459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/>
              <a:t>A(-4,2)</a:t>
            </a:r>
            <a:endParaRPr lang="tr-TR" altLang="tr-TR" sz="2000" dirty="0"/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7580574" y="2212152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A(-4,-2</a:t>
            </a:r>
            <a:r>
              <a:rPr lang="tr-TR" altLang="tr-TR" sz="2000" dirty="0" smtClean="0">
                <a:solidFill>
                  <a:schemeClr val="accent2"/>
                </a:solidFill>
              </a:rPr>
              <a:t>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7601349" y="2668849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</a:t>
            </a:r>
            <a:r>
              <a:rPr lang="tr-TR" altLang="tr-TR" sz="2000" dirty="0" smtClean="0">
                <a:solidFill>
                  <a:schemeClr val="accent2"/>
                </a:solidFill>
              </a:rPr>
              <a:t>(-2,-4)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7592574" y="3059731"/>
            <a:ext cx="11304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</a:t>
            </a:r>
            <a:r>
              <a:rPr lang="tr-TR" altLang="tr-TR" sz="2000" dirty="0" smtClean="0">
                <a:solidFill>
                  <a:schemeClr val="accent2"/>
                </a:solidFill>
              </a:rPr>
              <a:t>(-2,+4)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4610626" y="2631913"/>
            <a:ext cx="8963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A(2,4)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4610626" y="3059731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A(2,-4)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6101028" y="2212152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/>
              <a:t>A(2,-4)</a:t>
            </a:r>
            <a:endParaRPr lang="tr-TR" altLang="tr-TR" sz="2000" dirty="0"/>
          </a:p>
        </p:txBody>
      </p:sp>
    </p:spTree>
    <p:extLst>
      <p:ext uri="{BB962C8B-B14F-4D97-AF65-F5344CB8AC3E}">
        <p14:creationId xmlns:p14="http://schemas.microsoft.com/office/powerpoint/2010/main" val="36140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 animBg="1"/>
      <p:bldP spid="9" grpId="0"/>
      <p:bldP spid="14" grpId="0"/>
      <p:bldP spid="15" grpId="0" animBg="1"/>
      <p:bldP spid="17" grpId="0"/>
      <p:bldP spid="18" grpId="0"/>
      <p:bldP spid="21" grpId="0"/>
      <p:bldP spid="23" grpId="0"/>
      <p:bldP spid="24" grpId="0"/>
      <p:bldP spid="25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13467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37917" y="158644"/>
            <a:ext cx="8928992" cy="135421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Örnek-4:    </a:t>
            </a:r>
            <a:r>
              <a:rPr lang="tr-TR" sz="2000" b="1" dirty="0" smtClean="0"/>
              <a:t>Koordinat </a:t>
            </a:r>
            <a:r>
              <a:rPr lang="tr-TR" sz="2000" b="1" dirty="0"/>
              <a:t>düzlemindeki A</a:t>
            </a:r>
            <a:r>
              <a:rPr lang="tr-TR" sz="2000" b="1" dirty="0" smtClean="0"/>
              <a:t>(-7,+9) </a:t>
            </a:r>
            <a:r>
              <a:rPr lang="tr-TR" sz="2000" b="1" dirty="0"/>
              <a:t>noktasını saat yönünde </a:t>
            </a:r>
            <a:r>
              <a:rPr lang="tr-TR" sz="2000" b="1" dirty="0" smtClean="0"/>
              <a:t>360 </a:t>
            </a:r>
            <a:r>
              <a:rPr lang="tr-TR" sz="2000" b="1" dirty="0"/>
              <a:t>derece döndürürsek oluşan ikili aşağıdaki seçeneklerden hangisinde doğru olarak verilmiş olur</a:t>
            </a:r>
            <a:r>
              <a:rPr lang="tr-TR" sz="2000" b="1" dirty="0" smtClean="0"/>
              <a:t>?</a:t>
            </a:r>
            <a:endParaRPr lang="tr-TR" sz="800" b="1" dirty="0" smtClean="0"/>
          </a:p>
          <a:p>
            <a:endParaRPr lang="tr-TR" sz="200" b="1" dirty="0"/>
          </a:p>
          <a:p>
            <a:r>
              <a:rPr lang="tr-TR" sz="2000" b="1" dirty="0"/>
              <a:t>	a) A</a:t>
            </a:r>
            <a:r>
              <a:rPr lang="tr-TR" sz="2000" b="1" dirty="0" smtClean="0"/>
              <a:t>(-7,-9)</a:t>
            </a:r>
            <a:r>
              <a:rPr lang="tr-TR" sz="2000" b="1" dirty="0"/>
              <a:t>	 b) A</a:t>
            </a:r>
            <a:r>
              <a:rPr lang="tr-TR" sz="2000" b="1" dirty="0" smtClean="0"/>
              <a:t>(+9,+7)</a:t>
            </a:r>
            <a:r>
              <a:rPr lang="tr-TR" sz="2000" b="1" dirty="0"/>
              <a:t>	   c) A</a:t>
            </a:r>
            <a:r>
              <a:rPr lang="tr-TR" sz="2000" b="1" dirty="0" smtClean="0"/>
              <a:t>(-9,-7)</a:t>
            </a:r>
            <a:r>
              <a:rPr lang="tr-TR" sz="2000" b="1" dirty="0"/>
              <a:t>	     d) A</a:t>
            </a:r>
            <a:r>
              <a:rPr lang="tr-TR" sz="2000" b="1" dirty="0" smtClean="0"/>
              <a:t>(-7,+9)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27573" y="1916832"/>
            <a:ext cx="8928992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</a:t>
            </a:r>
            <a:r>
              <a:rPr lang="tr-TR" sz="2400" b="1" dirty="0" smtClean="0"/>
              <a:t>Koordinatlar yer değiştirdi. İkili A(+9,-7)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değişti.A(+9,</a:t>
            </a:r>
            <a:r>
              <a:rPr lang="tr-TR" sz="2400" b="1" dirty="0" smtClean="0">
                <a:solidFill>
                  <a:srgbClr val="FF0000"/>
                </a:solidFill>
              </a:rPr>
              <a:t>+7</a:t>
            </a:r>
            <a:r>
              <a:rPr lang="tr-TR" sz="2400" b="1" dirty="0" smtClean="0"/>
              <a:t>) olur. 90 derecelik dönme.</a:t>
            </a:r>
            <a:endParaRPr lang="tr-TR" sz="3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c) </a:t>
            </a:r>
            <a:r>
              <a:rPr lang="tr-TR" sz="2400" b="1" dirty="0" smtClean="0"/>
              <a:t>Koordinatlar </a:t>
            </a:r>
            <a:r>
              <a:rPr lang="tr-TR" sz="2400" b="1" dirty="0"/>
              <a:t>yer değiştirdi. İkili A</a:t>
            </a:r>
            <a:r>
              <a:rPr lang="tr-TR" sz="2400" b="1" dirty="0" smtClean="0"/>
              <a:t>(+7,+9) </a:t>
            </a:r>
            <a:r>
              <a:rPr lang="tr-TR" sz="2400" b="1" dirty="0"/>
              <a:t>oldu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değişti.A(+7,</a:t>
            </a:r>
            <a:r>
              <a:rPr lang="tr-TR" sz="2400" b="1" dirty="0" smtClean="0">
                <a:solidFill>
                  <a:srgbClr val="FF0000"/>
                </a:solidFill>
              </a:rPr>
              <a:t>-9</a:t>
            </a:r>
            <a:r>
              <a:rPr lang="tr-TR" sz="2400" b="1" dirty="0" smtClean="0"/>
              <a:t>)  </a:t>
            </a:r>
            <a:r>
              <a:rPr lang="tr-TR" sz="2400" b="1" dirty="0"/>
              <a:t>olur. </a:t>
            </a:r>
            <a:r>
              <a:rPr lang="tr-TR" sz="2400" b="1" dirty="0" smtClean="0"/>
              <a:t>180 derecelik dönme.</a:t>
            </a:r>
            <a:endParaRPr lang="tr-TR" sz="400" b="1" dirty="0" smtClean="0"/>
          </a:p>
          <a:p>
            <a:r>
              <a:rPr lang="tr-TR" sz="2400" b="1" dirty="0">
                <a:solidFill>
                  <a:srgbClr val="FF0000"/>
                </a:solidFill>
              </a:rPr>
              <a:t>e</a:t>
            </a:r>
            <a:r>
              <a:rPr lang="tr-TR" sz="2400" b="1" dirty="0" smtClean="0">
                <a:solidFill>
                  <a:srgbClr val="FF0000"/>
                </a:solidFill>
              </a:rPr>
              <a:t>) </a:t>
            </a:r>
            <a:r>
              <a:rPr lang="tr-TR" sz="2400" b="1" dirty="0"/>
              <a:t>Koordinatlar yer değiştirdi. İkili </a:t>
            </a:r>
            <a:r>
              <a:rPr lang="tr-TR" sz="2400" b="1" dirty="0" smtClean="0"/>
              <a:t>A(-9,+7)oldu.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f)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değişti. </a:t>
            </a:r>
            <a:r>
              <a:rPr lang="tr-TR" sz="2400" b="1" dirty="0" smtClean="0"/>
              <a:t>A(-9,</a:t>
            </a:r>
            <a:r>
              <a:rPr lang="tr-TR" sz="2400" b="1" dirty="0" smtClean="0">
                <a:solidFill>
                  <a:srgbClr val="FF0000"/>
                </a:solidFill>
              </a:rPr>
              <a:t>-7</a:t>
            </a:r>
            <a:r>
              <a:rPr lang="tr-TR" sz="2400" b="1" dirty="0" smtClean="0"/>
              <a:t>)olur. </a:t>
            </a:r>
            <a:r>
              <a:rPr lang="tr-TR" sz="2400" b="1" dirty="0"/>
              <a:t>270 derecelik dönme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g) </a:t>
            </a:r>
            <a:r>
              <a:rPr lang="tr-TR" sz="2400" b="1" dirty="0"/>
              <a:t>Koordinatlar yer değiştirdi. İkili </a:t>
            </a:r>
            <a:r>
              <a:rPr lang="tr-TR" sz="2400" b="1" dirty="0" smtClean="0"/>
              <a:t>A(-7,-9)oldu.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h)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değişti.A(-7,</a:t>
            </a:r>
            <a:r>
              <a:rPr lang="tr-TR" sz="2400" b="1" dirty="0" smtClean="0">
                <a:solidFill>
                  <a:srgbClr val="FF0000"/>
                </a:solidFill>
              </a:rPr>
              <a:t>+9</a:t>
            </a:r>
            <a:r>
              <a:rPr lang="tr-TR" sz="2400" b="1" dirty="0" smtClean="0"/>
              <a:t>)olur. 360 derecelik dönme.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444208" y="792781"/>
            <a:ext cx="2067460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37917" y="5218583"/>
            <a:ext cx="891864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Açıklama: </a:t>
            </a:r>
            <a:r>
              <a:rPr lang="tr-TR" sz="2400" b="1" dirty="0"/>
              <a:t>360 derecelik dönme 4 tane 90 derecelik dönmeye eşittir. Saat yönünde veya saatin tersi yönde  yapılan 360 derecelik dönme aynı kalır.</a:t>
            </a:r>
            <a:endParaRPr lang="tr-TR" sz="300" b="1" dirty="0"/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5" y="0"/>
            <a:ext cx="4495800" cy="389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4521666" y="196056"/>
            <a:ext cx="4514830" cy="1432744"/>
          </a:xfrm>
          <a:prstGeom prst="wedgeRectCallout">
            <a:avLst>
              <a:gd name="adj1" fmla="val -50194"/>
              <a:gd name="adj2" fmla="val 1594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dirty="0" smtClean="0"/>
              <a:t>Bir </a:t>
            </a:r>
            <a:r>
              <a:rPr lang="tr-TR" altLang="tr-TR" dirty="0"/>
              <a:t>şeklin orijin etrafında saat yönünde 360 derece döndürülmesi ile saatin tersi yönde 360 derece </a:t>
            </a:r>
            <a:r>
              <a:rPr lang="tr-TR" altLang="tr-TR" dirty="0" smtClean="0"/>
              <a:t>döndürülmesi </a:t>
            </a:r>
            <a:r>
              <a:rPr lang="tr-TR" altLang="tr-TR" dirty="0"/>
              <a:t>aynıdır. 360 derecelik dönmelerde yön belirtmeye gerek yoktur.</a:t>
            </a:r>
            <a:r>
              <a:rPr lang="tr-TR" altLang="tr-TR" b="0" dirty="0"/>
              <a:t> </a:t>
            </a:r>
          </a:p>
        </p:txBody>
      </p:sp>
      <p:cxnSp>
        <p:nvCxnSpPr>
          <p:cNvPr id="8" name="Düz Bağlayıcı 7"/>
          <p:cNvCxnSpPr/>
          <p:nvPr/>
        </p:nvCxnSpPr>
        <p:spPr>
          <a:xfrm flipH="1" flipV="1">
            <a:off x="2201280" y="1955712"/>
            <a:ext cx="786544" cy="1473288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005674" y="3198167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A(2,-4)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cxnSp>
        <p:nvCxnSpPr>
          <p:cNvPr id="10" name="Düz Bağlayıcı 9"/>
          <p:cNvCxnSpPr/>
          <p:nvPr/>
        </p:nvCxnSpPr>
        <p:spPr>
          <a:xfrm flipV="1">
            <a:off x="670856" y="1995492"/>
            <a:ext cx="1530424" cy="682521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539552" y="2612262"/>
            <a:ext cx="1143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A(-4,-</a:t>
            </a:r>
            <a:r>
              <a:rPr lang="tr-TR" sz="2400" b="1" dirty="0">
                <a:solidFill>
                  <a:srgbClr val="FF0000"/>
                </a:solidFill>
              </a:rPr>
              <a:t>2</a:t>
            </a:r>
            <a:r>
              <a:rPr lang="tr-TR" sz="2400" b="1" dirty="0" smtClean="0">
                <a:solidFill>
                  <a:srgbClr val="FF0000"/>
                </a:solidFill>
              </a:rPr>
              <a:t>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cxnSp>
        <p:nvCxnSpPr>
          <p:cNvPr id="12" name="Düz Bağlayıcı 11"/>
          <p:cNvCxnSpPr/>
          <p:nvPr/>
        </p:nvCxnSpPr>
        <p:spPr>
          <a:xfrm flipH="1" flipV="1">
            <a:off x="1436069" y="553704"/>
            <a:ext cx="765211" cy="1402007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etin kutusu 18"/>
          <p:cNvSpPr txBox="1"/>
          <p:nvPr/>
        </p:nvSpPr>
        <p:spPr>
          <a:xfrm>
            <a:off x="633021" y="77816"/>
            <a:ext cx="1202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A(-2,+4)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179512" y="4207233"/>
            <a:ext cx="8856984" cy="2267991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3) </a:t>
            </a:r>
            <a:r>
              <a:rPr lang="tr-TR" altLang="tr-TR" dirty="0" smtClean="0"/>
              <a:t>Koordinatlar yer değiştirir(-4,+2) olur.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4)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(-4,-2)  180 derece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5) </a:t>
            </a:r>
            <a:r>
              <a:rPr lang="tr-TR" altLang="tr-TR" dirty="0"/>
              <a:t>Koordinatlar yer değiştirir</a:t>
            </a:r>
            <a:r>
              <a:rPr lang="tr-TR" altLang="tr-TR" dirty="0" smtClean="0"/>
              <a:t>(-2,-4) </a:t>
            </a:r>
            <a:r>
              <a:rPr lang="tr-TR" altLang="tr-TR" dirty="0"/>
              <a:t>olur</a:t>
            </a:r>
            <a:r>
              <a:rPr lang="tr-TR" altLang="tr-TR" dirty="0" smtClean="0"/>
              <a:t>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6)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(-2,+4)  270 derece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7) </a:t>
            </a:r>
            <a:r>
              <a:rPr lang="tr-TR" altLang="tr-TR" dirty="0"/>
              <a:t>Koordinatlar yer değiştirir</a:t>
            </a:r>
            <a:r>
              <a:rPr lang="tr-TR" altLang="tr-TR" dirty="0" smtClean="0"/>
              <a:t>(+4,-2) </a:t>
            </a:r>
            <a:r>
              <a:rPr lang="tr-TR" altLang="tr-TR" dirty="0"/>
              <a:t>olur</a:t>
            </a:r>
            <a:r>
              <a:rPr lang="tr-TR" altLang="tr-TR" dirty="0" smtClean="0"/>
              <a:t>.</a:t>
            </a:r>
            <a:endParaRPr lang="tr-TR" altLang="tr-TR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8)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(+4,+2) 360 derece dönme.</a:t>
            </a:r>
          </a:p>
          <a:p>
            <a:pPr eaLnBrk="1" hangingPunct="1"/>
            <a:r>
              <a:rPr lang="tr-TR" altLang="tr-TR" dirty="0"/>
              <a:t>	</a:t>
            </a:r>
            <a:r>
              <a:rPr lang="tr-TR" altLang="tr-TR" dirty="0" smtClean="0"/>
              <a:t>360 derecelik dönmelerde ister saat yönü, ister saatin tersi yön olsun koordinat aynı kalır.</a:t>
            </a:r>
            <a:endParaRPr lang="tr-TR" altLang="tr-TR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429187" y="1953620"/>
            <a:ext cx="8963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rgbClr val="FF0000"/>
                </a:solidFill>
              </a:rPr>
              <a:t>A(4,2)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5495901" y="2736862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/>
              <a:t>A(-4,-2</a:t>
            </a:r>
            <a:r>
              <a:rPr lang="tr-TR" altLang="tr-TR" sz="2000" dirty="0" smtClean="0"/>
              <a:t>)</a:t>
            </a:r>
            <a:endParaRPr lang="tr-TR" altLang="tr-TR" sz="2000" dirty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429186" y="2368281"/>
            <a:ext cx="8963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A(2,4)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386708" y="2768391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A(2,-4)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495901" y="2336752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/>
              <a:t>A(-4,2)</a:t>
            </a:r>
            <a:endParaRPr lang="tr-TR" altLang="tr-TR" sz="2000" dirty="0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5489648" y="1936642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/>
              <a:t>A(2,-4)</a:t>
            </a:r>
            <a:endParaRPr lang="tr-TR" altLang="tr-TR" sz="2000" dirty="0"/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6562219" y="1964480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A(-4,-2</a:t>
            </a:r>
            <a:r>
              <a:rPr lang="tr-TR" altLang="tr-TR" sz="2000" dirty="0" smtClean="0">
                <a:solidFill>
                  <a:schemeClr val="accent2"/>
                </a:solidFill>
              </a:rPr>
              <a:t>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6562219" y="2364590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</a:t>
            </a:r>
            <a:r>
              <a:rPr lang="tr-TR" altLang="tr-TR" sz="2000" dirty="0" smtClean="0">
                <a:solidFill>
                  <a:schemeClr val="accent2"/>
                </a:solidFill>
              </a:rPr>
              <a:t>(-2,-4)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6577027" y="2787603"/>
            <a:ext cx="11304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</a:t>
            </a:r>
            <a:r>
              <a:rPr lang="tr-TR" altLang="tr-TR" sz="2000" dirty="0" smtClean="0">
                <a:solidFill>
                  <a:schemeClr val="accent2"/>
                </a:solidFill>
              </a:rPr>
              <a:t>(-2,+4)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7707465" y="1995492"/>
            <a:ext cx="11304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1"/>
                </a:solidFill>
              </a:rPr>
              <a:t>A</a:t>
            </a:r>
            <a:r>
              <a:rPr lang="tr-TR" altLang="tr-TR" sz="2000" dirty="0" smtClean="0">
                <a:solidFill>
                  <a:schemeClr val="accent1"/>
                </a:solidFill>
              </a:rPr>
              <a:t>(-2,+4)</a:t>
            </a:r>
            <a:endParaRPr lang="tr-TR" altLang="tr-TR" sz="2000" dirty="0">
              <a:solidFill>
                <a:schemeClr val="accent1"/>
              </a:solidFill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7675061" y="2353730"/>
            <a:ext cx="11304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1"/>
                </a:solidFill>
              </a:rPr>
              <a:t>A</a:t>
            </a:r>
            <a:r>
              <a:rPr lang="tr-TR" altLang="tr-TR" sz="2000" dirty="0" smtClean="0">
                <a:solidFill>
                  <a:schemeClr val="accent1"/>
                </a:solidFill>
              </a:rPr>
              <a:t>(+4,-2)</a:t>
            </a:r>
            <a:endParaRPr lang="tr-TR" altLang="tr-TR" sz="2000" dirty="0">
              <a:solidFill>
                <a:schemeClr val="accent1"/>
              </a:solidFill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7707465" y="2764700"/>
            <a:ext cx="11945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1"/>
                </a:solidFill>
              </a:rPr>
              <a:t>A</a:t>
            </a:r>
            <a:r>
              <a:rPr lang="tr-TR" altLang="tr-TR" sz="2000" dirty="0" smtClean="0">
                <a:solidFill>
                  <a:schemeClr val="accent1"/>
                </a:solidFill>
              </a:rPr>
              <a:t>(+4,+2)</a:t>
            </a:r>
            <a:endParaRPr lang="tr-TR" altLang="tr-TR" sz="2000" dirty="0">
              <a:solidFill>
                <a:schemeClr val="accent1"/>
              </a:solidFill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5613467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2" name="Dikdörtgen 1"/>
          <p:cNvSpPr/>
          <p:nvPr/>
        </p:nvSpPr>
        <p:spPr>
          <a:xfrm>
            <a:off x="4429186" y="3228108"/>
            <a:ext cx="4607309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1) </a:t>
            </a:r>
            <a:r>
              <a:rPr lang="tr-TR" altLang="tr-TR" b="1" dirty="0"/>
              <a:t>Koordinatlar yer değiştirir(+2,+4) olur.</a:t>
            </a:r>
          </a:p>
          <a:p>
            <a:r>
              <a:rPr lang="tr-TR" altLang="tr-TR" b="1" dirty="0">
                <a:solidFill>
                  <a:srgbClr val="FF0000"/>
                </a:solidFill>
              </a:rPr>
              <a:t>2) </a:t>
            </a:r>
            <a:r>
              <a:rPr lang="tr-TR" altLang="tr-TR" b="1" dirty="0"/>
              <a:t>Her zaman sağdaki ikilinin işareti </a:t>
            </a:r>
            <a:r>
              <a:rPr lang="tr-TR" altLang="tr-TR" b="1" dirty="0" smtClean="0"/>
              <a:t>değişir. </a:t>
            </a:r>
            <a:r>
              <a:rPr lang="tr-TR" altLang="tr-TR" b="1" dirty="0"/>
              <a:t>A(+2,-4) 90 derece dönme.</a:t>
            </a:r>
          </a:p>
        </p:txBody>
      </p:sp>
    </p:spTree>
    <p:extLst>
      <p:ext uri="{BB962C8B-B14F-4D97-AF65-F5344CB8AC3E}">
        <p14:creationId xmlns:p14="http://schemas.microsoft.com/office/powerpoint/2010/main" val="41474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 animBg="1"/>
      <p:bldP spid="9" grpId="0"/>
      <p:bldP spid="11" grpId="0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107504" y="116632"/>
            <a:ext cx="8928992" cy="2592288"/>
          </a:xfrm>
          <a:prstGeom prst="wedgeRectCallout">
            <a:avLst>
              <a:gd name="adj1" fmla="val -22843"/>
              <a:gd name="adj2" fmla="val -22824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B) SAATİN TERSİ YÖNÜNDE YAPILAN </a:t>
            </a:r>
            <a:r>
              <a:rPr lang="tr-TR" sz="2000" b="1" dirty="0">
                <a:solidFill>
                  <a:srgbClr val="FF0000"/>
                </a:solidFill>
              </a:rPr>
              <a:t>DÖNME HAREKETİ: 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Sağdan sola doğru yapılan dönme hareketine saatin tersi yönünde yapılan dönme hareketi denir.</a:t>
            </a:r>
          </a:p>
          <a:p>
            <a:r>
              <a:rPr lang="tr-TR" sz="2400" b="1" dirty="0"/>
              <a:t>	 Koordinat düzlemin de </a:t>
            </a:r>
            <a:r>
              <a:rPr lang="tr-TR" sz="2400" b="1" dirty="0" smtClean="0"/>
              <a:t>sağdan sola  </a:t>
            </a:r>
            <a:r>
              <a:rPr lang="tr-TR" sz="2400" b="1" dirty="0"/>
              <a:t>doğru yapılan dönme hareketin </a:t>
            </a:r>
            <a:r>
              <a:rPr lang="tr-TR" sz="2400" b="1" dirty="0" smtClean="0"/>
              <a:t>de;</a:t>
            </a:r>
            <a:endParaRPr lang="tr-TR" sz="2400" b="1" dirty="0"/>
          </a:p>
          <a:p>
            <a:r>
              <a:rPr lang="tr-TR" sz="2400" b="1" dirty="0">
                <a:solidFill>
                  <a:srgbClr val="FF0000"/>
                </a:solidFill>
              </a:rPr>
              <a:t>B</a:t>
            </a:r>
            <a:r>
              <a:rPr lang="tr-TR" sz="2400" b="1" dirty="0" smtClean="0">
                <a:solidFill>
                  <a:srgbClr val="FF0000"/>
                </a:solidFill>
              </a:rPr>
              <a:t>-1</a:t>
            </a:r>
            <a:r>
              <a:rPr lang="tr-TR" sz="2400" b="1" dirty="0">
                <a:solidFill>
                  <a:srgbClr val="FF0000"/>
                </a:solidFill>
              </a:rPr>
              <a:t>) </a:t>
            </a:r>
            <a:r>
              <a:rPr lang="tr-TR" sz="2400" b="1" dirty="0"/>
              <a:t>Her 90  derecede ikilinin terimleri yer değiştirir.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B-2</a:t>
            </a:r>
            <a:r>
              <a:rPr lang="tr-TR" sz="2400" b="1" dirty="0">
                <a:solidFill>
                  <a:srgbClr val="FF0000"/>
                </a:solidFill>
              </a:rPr>
              <a:t>) </a:t>
            </a:r>
            <a:r>
              <a:rPr lang="tr-TR" sz="2400" b="1" dirty="0"/>
              <a:t>Her zaman </a:t>
            </a:r>
            <a:r>
              <a:rPr lang="tr-TR" sz="2400" b="1" dirty="0" smtClean="0"/>
              <a:t>solda </a:t>
            </a:r>
            <a:r>
              <a:rPr lang="tr-TR" sz="2400" b="1" dirty="0"/>
              <a:t>olan terimin işareti değişir.</a:t>
            </a:r>
            <a:endParaRPr lang="tr-TR" sz="2400" b="1" dirty="0" smtClean="0"/>
          </a:p>
        </p:txBody>
      </p:sp>
      <p:sp>
        <p:nvSpPr>
          <p:cNvPr id="5" name="Metin kutusu 4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14640" y="3140968"/>
            <a:ext cx="8921856" cy="1738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Örnek-1: </a:t>
            </a:r>
            <a:r>
              <a:rPr lang="tr-TR" sz="2400" b="1" dirty="0" smtClean="0"/>
              <a:t>Koordinat düzlemindeki A(+6,-8) noktasını saatin tersi yönünde 90 derece döndürürsek oluşan ikili aşağıdaki seçeneklerden hangisinde doğru olarak verilmiş olur?</a:t>
            </a:r>
            <a:endParaRPr lang="tr-TR" sz="1100" b="1" dirty="0" smtClean="0"/>
          </a:p>
          <a:p>
            <a:endParaRPr lang="tr-TR" sz="11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a) A(-6,-8)	 b) A(+6,+8)	   c) A(-8,-6)	     d) A(+8,+6)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8138" y="5445224"/>
            <a:ext cx="8895991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1) </a:t>
            </a:r>
            <a:r>
              <a:rPr lang="tr-TR" sz="2400" b="1" dirty="0" smtClean="0"/>
              <a:t>Koordinat </a:t>
            </a:r>
            <a:r>
              <a:rPr lang="tr-TR" sz="2400" b="1" dirty="0"/>
              <a:t>yer </a:t>
            </a:r>
            <a:r>
              <a:rPr lang="tr-TR" sz="2400" b="1" dirty="0" smtClean="0"/>
              <a:t>değiştirir.A</a:t>
            </a:r>
            <a:r>
              <a:rPr lang="tr-TR" sz="2400" b="1" dirty="0"/>
              <a:t>(-8,+6) olur. </a:t>
            </a:r>
            <a:endParaRPr lang="tr-TR" sz="24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2) </a:t>
            </a:r>
            <a:r>
              <a:rPr lang="tr-TR" sz="2400" b="1" dirty="0" smtClean="0"/>
              <a:t>Her zaman soldaki </a:t>
            </a:r>
            <a:r>
              <a:rPr lang="tr-TR" sz="2400" b="1" dirty="0"/>
              <a:t>ikilinin işareti </a:t>
            </a:r>
            <a:r>
              <a:rPr lang="tr-TR" sz="2400" b="1" dirty="0" smtClean="0"/>
              <a:t>değişir.A(</a:t>
            </a:r>
            <a:r>
              <a:rPr lang="tr-TR" sz="2400" b="1" dirty="0" smtClean="0">
                <a:solidFill>
                  <a:srgbClr val="FF0000"/>
                </a:solidFill>
              </a:rPr>
              <a:t>+8</a:t>
            </a:r>
            <a:r>
              <a:rPr lang="tr-TR" sz="2400" b="1" dirty="0" smtClean="0"/>
              <a:t>,+6</a:t>
            </a:r>
            <a:r>
              <a:rPr lang="tr-TR" sz="2400" b="1" dirty="0"/>
              <a:t>) olur</a:t>
            </a:r>
            <a:r>
              <a:rPr lang="tr-TR" sz="2400" b="1" dirty="0" smtClean="0"/>
              <a:t>. 90 derece</a:t>
            </a:r>
            <a:endParaRPr lang="tr-TR" sz="2400" b="1" dirty="0"/>
          </a:p>
        </p:txBody>
      </p:sp>
      <p:sp>
        <p:nvSpPr>
          <p:cNvPr id="8" name="Dikdörtgen 7"/>
          <p:cNvSpPr/>
          <p:nvPr/>
        </p:nvSpPr>
        <p:spPr>
          <a:xfrm>
            <a:off x="6660232" y="4159826"/>
            <a:ext cx="1938577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916362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4167882" y="260648"/>
            <a:ext cx="4801720" cy="1219200"/>
          </a:xfrm>
          <a:prstGeom prst="wedgeRectCallout">
            <a:avLst>
              <a:gd name="adj1" fmla="val -50194"/>
              <a:gd name="adj2" fmla="val 2604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/>
              <a:t>Bir </a:t>
            </a:r>
            <a:r>
              <a:rPr lang="tr-TR" altLang="tr-TR" sz="1800" b="1" dirty="0"/>
              <a:t>şeklin orijin etrafında saatin tersi yönünde 90 derece döndürülmesi ile saat yönünde 270 derece döndürülmesi aynıdır. 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39672" y="4457731"/>
            <a:ext cx="8829930" cy="685800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1) </a:t>
            </a:r>
            <a:r>
              <a:rPr lang="tr-TR" altLang="tr-TR" dirty="0" smtClean="0"/>
              <a:t>Koordinatlar yer değiştirir. A(+2,+4) olur.</a:t>
            </a:r>
            <a:endParaRPr lang="tr-TR" altLang="tr-TR" dirty="0"/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2) </a:t>
            </a:r>
            <a:r>
              <a:rPr lang="tr-TR" altLang="tr-TR" dirty="0" smtClean="0"/>
              <a:t>Her zaman soldaki ikilinin işareti değişir. A(-2,+4)       90 derecelik dönme </a:t>
            </a:r>
            <a:endParaRPr lang="tr-TR" altLang="tr-TR" dirty="0"/>
          </a:p>
        </p:txBody>
      </p:sp>
      <p:sp>
        <p:nvSpPr>
          <p:cNvPr id="8" name="Dikdörtgen 7"/>
          <p:cNvSpPr/>
          <p:nvPr/>
        </p:nvSpPr>
        <p:spPr>
          <a:xfrm>
            <a:off x="3984609" y="5775363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/>
              <a:t>A(+2,+4) 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251520" y="5775363"/>
            <a:ext cx="1140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/>
              <a:t>A</a:t>
            </a:r>
            <a:r>
              <a:rPr lang="tr-TR" altLang="tr-TR" sz="2000" b="1" dirty="0" smtClean="0"/>
              <a:t>(+4,+2) 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6882291" y="5775363"/>
            <a:ext cx="10903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/>
              <a:t>A(-2,+4) 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94412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22637" y="188640"/>
            <a:ext cx="8928992" cy="21082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Örnek-2:    </a:t>
            </a:r>
            <a:r>
              <a:rPr lang="tr-TR" sz="2400" b="1" dirty="0" smtClean="0"/>
              <a:t>Koordinat </a:t>
            </a:r>
            <a:r>
              <a:rPr lang="tr-TR" sz="2400" b="1" dirty="0"/>
              <a:t>düzlemindeki A</a:t>
            </a:r>
            <a:r>
              <a:rPr lang="tr-TR" sz="2400" b="1" dirty="0" smtClean="0"/>
              <a:t>(-4,-2) </a:t>
            </a:r>
            <a:r>
              <a:rPr lang="tr-TR" sz="2400" b="1" dirty="0"/>
              <a:t>noktasını </a:t>
            </a:r>
            <a:r>
              <a:rPr lang="tr-TR" sz="2400" b="1" dirty="0" smtClean="0"/>
              <a:t>saatin tersi </a:t>
            </a:r>
            <a:r>
              <a:rPr lang="tr-TR" sz="2400" b="1" dirty="0"/>
              <a:t>yönünde </a:t>
            </a:r>
            <a:r>
              <a:rPr lang="tr-TR" sz="2400" b="1" dirty="0" smtClean="0"/>
              <a:t>180 </a:t>
            </a:r>
            <a:r>
              <a:rPr lang="tr-TR" sz="2400" b="1" dirty="0"/>
              <a:t>derece döndürürsek oluşan ikili aşağıdaki seçeneklerden hangisinde doğru olarak verilmiş olur</a:t>
            </a:r>
            <a:r>
              <a:rPr lang="tr-TR" sz="2400" b="1" dirty="0" smtClean="0"/>
              <a:t>?</a:t>
            </a:r>
          </a:p>
          <a:p>
            <a:endParaRPr lang="tr-TR" sz="2400" b="1" dirty="0" smtClean="0"/>
          </a:p>
          <a:p>
            <a:endParaRPr lang="tr-TR" sz="1100" b="1" dirty="0"/>
          </a:p>
          <a:p>
            <a:r>
              <a:rPr lang="tr-TR" sz="2400" b="1" dirty="0"/>
              <a:t>	a) A</a:t>
            </a:r>
            <a:r>
              <a:rPr lang="tr-TR" sz="2400" b="1" dirty="0" smtClean="0"/>
              <a:t>(-2,-4)</a:t>
            </a:r>
            <a:r>
              <a:rPr lang="tr-TR" sz="2400" b="1" dirty="0"/>
              <a:t>	 b) A</a:t>
            </a:r>
            <a:r>
              <a:rPr lang="tr-TR" sz="2400" b="1" dirty="0" smtClean="0"/>
              <a:t>(+4,+2)</a:t>
            </a:r>
            <a:r>
              <a:rPr lang="tr-TR" sz="2400" b="1" dirty="0"/>
              <a:t>	   c) A</a:t>
            </a:r>
            <a:r>
              <a:rPr lang="tr-TR" sz="2400" b="1" dirty="0" smtClean="0"/>
              <a:t>(-4,-2)</a:t>
            </a:r>
            <a:r>
              <a:rPr lang="tr-TR" sz="2400" b="1" dirty="0"/>
              <a:t>	     d) A</a:t>
            </a:r>
            <a:r>
              <a:rPr lang="tr-TR" sz="2400" b="1" dirty="0" smtClean="0"/>
              <a:t>(+4,-2)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28108" y="2924944"/>
            <a:ext cx="8898726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</a:t>
            </a:r>
            <a:r>
              <a:rPr lang="tr-TR" sz="2400" b="1" dirty="0" smtClean="0"/>
              <a:t>Koordinatlar yer değiştirdi. İkili A(-2,-4)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+2</a:t>
            </a:r>
            <a:r>
              <a:rPr lang="tr-TR" sz="2400" b="1" dirty="0" smtClean="0"/>
              <a:t>,-4) olur. 90 derecelik dönme.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Koordinatlar </a:t>
            </a:r>
            <a:r>
              <a:rPr lang="tr-TR" sz="2400" b="1" dirty="0"/>
              <a:t>yer değiştirdi. İkili A</a:t>
            </a:r>
            <a:r>
              <a:rPr lang="tr-TR" sz="2400" b="1" dirty="0" smtClean="0"/>
              <a:t>(-4,+2) </a:t>
            </a:r>
            <a:r>
              <a:rPr lang="tr-TR" sz="2400" b="1" dirty="0"/>
              <a:t>oldu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c)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+4</a:t>
            </a:r>
            <a:r>
              <a:rPr lang="tr-TR" sz="2400" b="1" dirty="0" smtClean="0"/>
              <a:t>,+2)  olur.180 derecelik dönme.</a:t>
            </a:r>
            <a:endParaRPr lang="tr-TR" sz="1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2648556" y="1576829"/>
            <a:ext cx="1938577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33578" y="5157192"/>
            <a:ext cx="8907110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Açıklama: </a:t>
            </a:r>
            <a:r>
              <a:rPr lang="tr-TR" sz="2400" b="1" dirty="0" smtClean="0"/>
              <a:t>180 </a:t>
            </a:r>
            <a:r>
              <a:rPr lang="tr-TR" sz="2400" b="1" dirty="0"/>
              <a:t>derecelik dönme 2 tane 90 derecelik dönmeye eşittir</a:t>
            </a:r>
            <a:r>
              <a:rPr lang="tr-TR" sz="2400" b="1" dirty="0" smtClean="0"/>
              <a:t>. 180 </a:t>
            </a:r>
            <a:r>
              <a:rPr lang="tr-TR" sz="2400" b="1" dirty="0"/>
              <a:t>derece dönmelerde ister saat yönü,ister saatin tersi yön olsun ikilinin her iki teriminin işareti değişir.</a:t>
            </a:r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8571"/>
            <a:ext cx="4419600" cy="389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4599112" y="261529"/>
            <a:ext cx="4437384" cy="1749152"/>
          </a:xfrm>
          <a:prstGeom prst="wedgeRectCallout">
            <a:avLst>
              <a:gd name="adj1" fmla="val -42917"/>
              <a:gd name="adj2" fmla="val -804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/>
              <a:t>Bir </a:t>
            </a:r>
            <a:r>
              <a:rPr lang="tr-TR" altLang="tr-TR" sz="1800" b="1" dirty="0"/>
              <a:t>şeklin orijin etrafında saat yönünde 180 derece döndürülmesi ile saatin tersi yönde 180 derece döndürülmesi </a:t>
            </a:r>
            <a:r>
              <a:rPr lang="tr-TR" altLang="tr-TR" sz="1800" b="1" dirty="0" smtClean="0"/>
              <a:t>aynıdır.180 </a:t>
            </a:r>
            <a:r>
              <a:rPr lang="tr-TR" altLang="tr-TR" sz="1800" b="1" dirty="0"/>
              <a:t>derecelik dönmede yön belirtmeye gerek yoktur.</a:t>
            </a:r>
            <a:r>
              <a:rPr lang="tr-TR" altLang="tr-TR" sz="1800" b="1" dirty="0">
                <a:solidFill>
                  <a:srgbClr val="FF0000"/>
                </a:solidFill>
              </a:rPr>
              <a:t>180 derecelik dönmeye noktaya göre simetri denir. </a:t>
            </a:r>
          </a:p>
        </p:txBody>
      </p:sp>
      <p:cxnSp>
        <p:nvCxnSpPr>
          <p:cNvPr id="6" name="Düz Bağlayıcı 5"/>
          <p:cNvCxnSpPr/>
          <p:nvPr/>
        </p:nvCxnSpPr>
        <p:spPr>
          <a:xfrm flipH="1" flipV="1">
            <a:off x="1547664" y="620688"/>
            <a:ext cx="841648" cy="149495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100786" y="5085184"/>
            <a:ext cx="8928992" cy="1152128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1) </a:t>
            </a:r>
            <a:r>
              <a:rPr lang="tr-TR" altLang="tr-TR" dirty="0" smtClean="0"/>
              <a:t>Koordinatlar yer değiştirir(+2,+4) olur.</a:t>
            </a:r>
            <a:endParaRPr lang="tr-TR" altLang="tr-TR" dirty="0"/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2) </a:t>
            </a:r>
            <a:r>
              <a:rPr lang="tr-TR" altLang="tr-TR" dirty="0" smtClean="0"/>
              <a:t>Her zaman soldaki ikilinin işareti değişir A(</a:t>
            </a:r>
            <a:r>
              <a:rPr lang="tr-TR" altLang="tr-TR" dirty="0" smtClean="0">
                <a:solidFill>
                  <a:srgbClr val="FF0000"/>
                </a:solidFill>
              </a:rPr>
              <a:t>-2</a:t>
            </a:r>
            <a:r>
              <a:rPr lang="tr-TR" altLang="tr-TR" dirty="0" smtClean="0"/>
              <a:t>,+4)  90 derecelik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3) </a:t>
            </a:r>
            <a:r>
              <a:rPr lang="tr-TR" altLang="tr-TR" dirty="0" smtClean="0"/>
              <a:t>Koordinatlar yer değiştirir(+4,-2) olur.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4) </a:t>
            </a:r>
            <a:r>
              <a:rPr lang="tr-TR" altLang="tr-TR" dirty="0"/>
              <a:t>Her zaman </a:t>
            </a:r>
            <a:r>
              <a:rPr lang="tr-TR" altLang="tr-TR" dirty="0" smtClean="0"/>
              <a:t>soldaki </a:t>
            </a:r>
            <a:r>
              <a:rPr lang="tr-TR" altLang="tr-TR" dirty="0"/>
              <a:t>ikilinin işareti değişir A</a:t>
            </a:r>
            <a:r>
              <a:rPr lang="tr-TR" altLang="tr-TR" dirty="0" smtClean="0"/>
              <a:t>(</a:t>
            </a:r>
            <a:r>
              <a:rPr lang="tr-TR" altLang="tr-TR" dirty="0" smtClean="0">
                <a:solidFill>
                  <a:srgbClr val="FF0000"/>
                </a:solidFill>
              </a:rPr>
              <a:t>-4</a:t>
            </a:r>
            <a:r>
              <a:rPr lang="tr-TR" altLang="tr-TR" dirty="0" smtClean="0"/>
              <a:t>,-2)  180 derecelik dönme.</a:t>
            </a:r>
            <a:endParaRPr lang="tr-TR" altLang="tr-TR" dirty="0"/>
          </a:p>
          <a:p>
            <a:pPr eaLnBrk="1" hangingPunct="1"/>
            <a:r>
              <a:rPr lang="tr-TR" altLang="tr-TR" dirty="0" smtClean="0"/>
              <a:t> </a:t>
            </a:r>
            <a:endParaRPr lang="tr-TR" alt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697575" y="2299566"/>
            <a:ext cx="1311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>
                <a:solidFill>
                  <a:srgbClr val="FF0000"/>
                </a:solidFill>
              </a:rPr>
              <a:t>A(4,2)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084520" y="3935004"/>
            <a:ext cx="1581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/>
              <a:t>A(-4,-2)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697575" y="3124826"/>
            <a:ext cx="13227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>
                <a:solidFill>
                  <a:srgbClr val="FF0000"/>
                </a:solidFill>
              </a:rPr>
              <a:t>A(2,4)</a:t>
            </a:r>
            <a:endParaRPr lang="tr-TR" altLang="tr-TR" sz="3200" dirty="0">
              <a:solidFill>
                <a:srgbClr val="FF0000"/>
              </a:solidFill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693825" y="3935004"/>
            <a:ext cx="1459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>
                <a:solidFill>
                  <a:srgbClr val="FF0000"/>
                </a:solidFill>
              </a:rPr>
              <a:t>A(-2,4)</a:t>
            </a:r>
            <a:endParaRPr lang="tr-TR" altLang="tr-TR" sz="3200" dirty="0">
              <a:solidFill>
                <a:srgbClr val="FF0000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084520" y="3124824"/>
            <a:ext cx="1459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/>
              <a:t>A(4,-2)</a:t>
            </a:r>
            <a:endParaRPr lang="tr-TR" altLang="tr-TR" sz="3200" dirty="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7084520" y="2294229"/>
            <a:ext cx="1459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/>
              <a:t>A(-2,4)</a:t>
            </a:r>
            <a:endParaRPr lang="tr-TR" altLang="tr-TR" sz="3200" dirty="0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056984" y="220578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A(-2,4)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54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22637" y="188640"/>
            <a:ext cx="8928992" cy="173893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Örnek-3:    </a:t>
            </a:r>
            <a:r>
              <a:rPr lang="tr-TR" sz="2400" b="1" dirty="0" smtClean="0"/>
              <a:t>Koordinat </a:t>
            </a:r>
            <a:r>
              <a:rPr lang="tr-TR" sz="2400" b="1" dirty="0"/>
              <a:t>düzlemindeki A</a:t>
            </a:r>
            <a:r>
              <a:rPr lang="tr-TR" sz="2400" b="1" dirty="0" smtClean="0"/>
              <a:t>(+5,-10) </a:t>
            </a:r>
            <a:r>
              <a:rPr lang="tr-TR" sz="2400" b="1" dirty="0"/>
              <a:t>noktasını </a:t>
            </a:r>
            <a:r>
              <a:rPr lang="tr-TR" sz="2400" b="1" dirty="0" smtClean="0"/>
              <a:t>saatin tersi  </a:t>
            </a:r>
            <a:r>
              <a:rPr lang="tr-TR" sz="2400" b="1" dirty="0"/>
              <a:t>yönünde </a:t>
            </a:r>
            <a:r>
              <a:rPr lang="tr-TR" sz="2400" b="1" dirty="0" smtClean="0"/>
              <a:t>270 </a:t>
            </a:r>
            <a:r>
              <a:rPr lang="tr-TR" sz="2400" b="1" dirty="0"/>
              <a:t>derece döndürürsek oluşan ikili aşağıdaki seçeneklerden hangisinde doğru olarak verilmiş olur</a:t>
            </a:r>
            <a:r>
              <a:rPr lang="tr-TR" sz="2400" b="1" dirty="0" smtClean="0"/>
              <a:t>?</a:t>
            </a:r>
          </a:p>
          <a:p>
            <a:endParaRPr lang="tr-TR" sz="1100" b="1" dirty="0"/>
          </a:p>
          <a:p>
            <a:r>
              <a:rPr lang="tr-TR" sz="2400" b="1" dirty="0"/>
              <a:t>	a) A</a:t>
            </a:r>
            <a:r>
              <a:rPr lang="tr-TR" sz="2400" b="1" dirty="0" smtClean="0"/>
              <a:t>(+10,+5)</a:t>
            </a:r>
            <a:r>
              <a:rPr lang="tr-TR" sz="2400" b="1" dirty="0"/>
              <a:t>	 b) A</a:t>
            </a:r>
            <a:r>
              <a:rPr lang="tr-TR" sz="2400" b="1" dirty="0" smtClean="0"/>
              <a:t>(+5,+10)</a:t>
            </a:r>
            <a:r>
              <a:rPr lang="tr-TR" sz="2400" b="1" dirty="0"/>
              <a:t>	   c) A</a:t>
            </a:r>
            <a:r>
              <a:rPr lang="tr-TR" sz="2400" b="1" dirty="0" smtClean="0"/>
              <a:t>(-5,-10)</a:t>
            </a:r>
            <a:r>
              <a:rPr lang="tr-TR" sz="2400" b="1" dirty="0"/>
              <a:t>	     d) A</a:t>
            </a:r>
            <a:r>
              <a:rPr lang="tr-TR" sz="2400" b="1" dirty="0" smtClean="0"/>
              <a:t>(-10,-5)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22637" y="3212976"/>
            <a:ext cx="8898726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</a:t>
            </a:r>
            <a:r>
              <a:rPr lang="tr-TR" sz="2400" b="1" dirty="0" smtClean="0"/>
              <a:t>Koordinatlar yer değiştirdi. İkili A(-10,+5)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+10</a:t>
            </a:r>
            <a:r>
              <a:rPr lang="tr-TR" sz="2400" b="1" dirty="0" smtClean="0"/>
              <a:t>,</a:t>
            </a:r>
            <a:r>
              <a:rPr lang="tr-TR" sz="2400" b="1" dirty="0"/>
              <a:t>+</a:t>
            </a:r>
            <a:r>
              <a:rPr lang="tr-TR" sz="2400" b="1" dirty="0" smtClean="0"/>
              <a:t>5) olur.90 derecelik dönme</a:t>
            </a:r>
            <a:endParaRPr lang="tr-TR" sz="11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c) </a:t>
            </a:r>
            <a:r>
              <a:rPr lang="tr-TR" sz="2400" b="1" dirty="0" smtClean="0"/>
              <a:t>Koordinatlar </a:t>
            </a:r>
            <a:r>
              <a:rPr lang="tr-TR" sz="2400" b="1" dirty="0"/>
              <a:t>yer </a:t>
            </a:r>
            <a:r>
              <a:rPr lang="tr-TR" sz="2400" b="1" dirty="0" smtClean="0"/>
              <a:t>değiştirdi. İkili </a:t>
            </a:r>
            <a:r>
              <a:rPr lang="tr-TR" sz="2400" b="1" dirty="0"/>
              <a:t>A</a:t>
            </a:r>
            <a:r>
              <a:rPr lang="tr-TR" sz="2400" b="1" dirty="0" smtClean="0"/>
              <a:t>(+5,+10) </a:t>
            </a:r>
            <a:r>
              <a:rPr lang="tr-TR" sz="2400" b="1" dirty="0"/>
              <a:t>oldu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-5</a:t>
            </a:r>
            <a:r>
              <a:rPr lang="tr-TR" sz="2400" b="1" dirty="0" smtClean="0"/>
              <a:t>,+10)  olur.180 derecelik dönme</a:t>
            </a:r>
            <a:endParaRPr lang="tr-TR" sz="11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e) </a:t>
            </a:r>
            <a:r>
              <a:rPr lang="tr-TR" sz="2400" b="1" dirty="0"/>
              <a:t>Koordinatlar yer değiştirdi. İkili </a:t>
            </a:r>
            <a:r>
              <a:rPr lang="tr-TR" sz="2400" b="1" dirty="0" smtClean="0"/>
              <a:t>A(+10,-5)oldu.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f)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-10</a:t>
            </a:r>
            <a:r>
              <a:rPr lang="tr-TR" sz="2400" b="1" dirty="0" smtClean="0"/>
              <a:t>,</a:t>
            </a:r>
            <a:r>
              <a:rPr lang="tr-TR" sz="2400" b="1" dirty="0"/>
              <a:t>-</a:t>
            </a:r>
            <a:r>
              <a:rPr lang="tr-TR" sz="2400" b="1" dirty="0" smtClean="0"/>
              <a:t>5)olur.270 derecelik dönme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	270 </a:t>
            </a:r>
            <a:r>
              <a:rPr lang="tr-TR" sz="2400" b="1" dirty="0"/>
              <a:t>derecelik dönme 3 tane 90 derecelik dönmeye eşittir</a:t>
            </a:r>
            <a:r>
              <a:rPr lang="tr-TR" sz="2400" b="1" dirty="0" smtClean="0"/>
              <a:t>.</a:t>
            </a:r>
            <a:endParaRPr lang="tr-TR" sz="2400" b="1" dirty="0"/>
          </a:p>
        </p:txBody>
      </p:sp>
      <p:sp>
        <p:nvSpPr>
          <p:cNvPr id="5" name="Dikdörtgen 4"/>
          <p:cNvSpPr/>
          <p:nvPr/>
        </p:nvSpPr>
        <p:spPr>
          <a:xfrm>
            <a:off x="6660232" y="1216789"/>
            <a:ext cx="1938577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" y="116632"/>
            <a:ext cx="4624388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4800600" y="116632"/>
            <a:ext cx="4242048" cy="1219200"/>
          </a:xfrm>
          <a:prstGeom prst="wedgeRectCallout">
            <a:avLst>
              <a:gd name="adj1" fmla="val -48310"/>
              <a:gd name="adj2" fmla="val 1354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/>
              <a:t>Bir şeklin orijin etrafında saat yönünde 90 derece döndürülmesi ile saatin tersi yönde 270 derece döndürülmesi ile aynıdır. 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176212" y="4365104"/>
            <a:ext cx="8866436" cy="1872208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1) </a:t>
            </a:r>
            <a:r>
              <a:rPr lang="tr-TR" altLang="tr-TR" dirty="0" smtClean="0"/>
              <a:t>Koordinatlar yer değiştirir(+2,+4) olur.</a:t>
            </a:r>
            <a:endParaRPr lang="tr-TR" altLang="tr-TR" dirty="0"/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2) </a:t>
            </a:r>
            <a:r>
              <a:rPr lang="tr-TR" altLang="tr-TR" dirty="0" smtClean="0"/>
              <a:t>Her zaman soldaki ikilinin işareti değişir A(</a:t>
            </a:r>
            <a:r>
              <a:rPr lang="tr-TR" altLang="tr-TR" dirty="0" smtClean="0">
                <a:solidFill>
                  <a:srgbClr val="FF0000"/>
                </a:solidFill>
              </a:rPr>
              <a:t>-2</a:t>
            </a:r>
            <a:r>
              <a:rPr lang="tr-TR" altLang="tr-TR" dirty="0" smtClean="0"/>
              <a:t>,+4)   90 derecelik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3) </a:t>
            </a:r>
            <a:r>
              <a:rPr lang="tr-TR" altLang="tr-TR" dirty="0" smtClean="0"/>
              <a:t>Koordinatlar yer değiştirir(+4,-2) olur.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4) </a:t>
            </a:r>
            <a:r>
              <a:rPr lang="tr-TR" altLang="tr-TR" dirty="0"/>
              <a:t>Her zaman </a:t>
            </a:r>
            <a:r>
              <a:rPr lang="tr-TR" altLang="tr-TR" dirty="0" smtClean="0"/>
              <a:t>soldaki </a:t>
            </a:r>
            <a:r>
              <a:rPr lang="tr-TR" altLang="tr-TR" dirty="0"/>
              <a:t>ikilinin işareti değişir A</a:t>
            </a:r>
            <a:r>
              <a:rPr lang="tr-TR" altLang="tr-TR" dirty="0" smtClean="0"/>
              <a:t>(</a:t>
            </a:r>
            <a:r>
              <a:rPr lang="tr-TR" altLang="tr-TR" dirty="0" smtClean="0">
                <a:solidFill>
                  <a:srgbClr val="FF0000"/>
                </a:solidFill>
              </a:rPr>
              <a:t>-4</a:t>
            </a:r>
            <a:r>
              <a:rPr lang="tr-TR" altLang="tr-TR" dirty="0" smtClean="0"/>
              <a:t>,-2) 180 derecelik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5) </a:t>
            </a:r>
            <a:r>
              <a:rPr lang="tr-TR" altLang="tr-TR" dirty="0"/>
              <a:t>Koordinatlar yer değiştirir</a:t>
            </a:r>
            <a:r>
              <a:rPr lang="tr-TR" altLang="tr-TR" dirty="0" smtClean="0"/>
              <a:t>(-2,-4) </a:t>
            </a:r>
            <a:r>
              <a:rPr lang="tr-TR" altLang="tr-TR" dirty="0"/>
              <a:t>olur</a:t>
            </a:r>
            <a:r>
              <a:rPr lang="tr-TR" altLang="tr-TR" dirty="0" smtClean="0"/>
              <a:t>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6) </a:t>
            </a:r>
            <a:r>
              <a:rPr lang="tr-TR" altLang="tr-TR" dirty="0"/>
              <a:t>Her zaman </a:t>
            </a:r>
            <a:r>
              <a:rPr lang="tr-TR" altLang="tr-TR" dirty="0" smtClean="0"/>
              <a:t>soldaki </a:t>
            </a:r>
            <a:r>
              <a:rPr lang="tr-TR" altLang="tr-TR" dirty="0"/>
              <a:t>ikilinin işareti değişir </a:t>
            </a:r>
            <a:r>
              <a:rPr lang="tr-TR" altLang="tr-TR" dirty="0" smtClean="0"/>
              <a:t>A(</a:t>
            </a:r>
            <a:r>
              <a:rPr lang="tr-TR" altLang="tr-TR" dirty="0" smtClean="0">
                <a:solidFill>
                  <a:srgbClr val="FF0000"/>
                </a:solidFill>
              </a:rPr>
              <a:t>+2</a:t>
            </a:r>
            <a:r>
              <a:rPr lang="tr-TR" altLang="tr-TR" dirty="0" smtClean="0"/>
              <a:t>,-4) 270 derecelik dönme.</a:t>
            </a:r>
            <a:endParaRPr lang="tr-TR" altLang="tr-TR" dirty="0"/>
          </a:p>
          <a:p>
            <a:pPr eaLnBrk="1" hangingPunct="1"/>
            <a:endParaRPr lang="tr-TR" altLang="tr-TR" dirty="0">
              <a:solidFill>
                <a:srgbClr val="FF0000"/>
              </a:solidFill>
            </a:endParaRPr>
          </a:p>
          <a:p>
            <a:pPr eaLnBrk="1" hangingPunct="1"/>
            <a:endParaRPr lang="tr-TR" altLang="tr-TR" dirty="0"/>
          </a:p>
          <a:p>
            <a:pPr eaLnBrk="1" hangingPunct="1"/>
            <a:r>
              <a:rPr lang="tr-TR" altLang="tr-TR" dirty="0" smtClean="0"/>
              <a:t> </a:t>
            </a:r>
            <a:endParaRPr lang="tr-TR" altLang="tr-TR" dirty="0"/>
          </a:p>
        </p:txBody>
      </p:sp>
      <p:cxnSp>
        <p:nvCxnSpPr>
          <p:cNvPr id="9" name="Düz Bağlayıcı 8"/>
          <p:cNvCxnSpPr/>
          <p:nvPr/>
        </p:nvCxnSpPr>
        <p:spPr>
          <a:xfrm flipH="1" flipV="1">
            <a:off x="1619672" y="558877"/>
            <a:ext cx="912404" cy="1631939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ikdörtgen 2"/>
          <p:cNvSpPr/>
          <p:nvPr/>
        </p:nvSpPr>
        <p:spPr>
          <a:xfrm>
            <a:off x="1043219" y="215266"/>
            <a:ext cx="1032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>
                <a:solidFill>
                  <a:srgbClr val="FF0000"/>
                </a:solidFill>
              </a:rPr>
              <a:t>A(-2,+4)</a:t>
            </a:r>
          </a:p>
        </p:txBody>
      </p:sp>
      <p:cxnSp>
        <p:nvCxnSpPr>
          <p:cNvPr id="13" name="Düz Bağlayıcı 12"/>
          <p:cNvCxnSpPr/>
          <p:nvPr/>
        </p:nvCxnSpPr>
        <p:spPr>
          <a:xfrm flipH="1">
            <a:off x="827584" y="1988840"/>
            <a:ext cx="2016224" cy="936104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50660" y="2924944"/>
            <a:ext cx="9829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>
                <a:solidFill>
                  <a:srgbClr val="FF0000"/>
                </a:solidFill>
              </a:rPr>
              <a:t>A</a:t>
            </a:r>
            <a:r>
              <a:rPr lang="tr-TR" altLang="tr-TR" sz="2000" b="1" dirty="0" smtClean="0">
                <a:solidFill>
                  <a:srgbClr val="FF0000"/>
                </a:solidFill>
              </a:rPr>
              <a:t>(-4,-2)</a:t>
            </a:r>
            <a:endParaRPr lang="tr-TR" altLang="tr-TR" sz="2000" b="1" dirty="0">
              <a:solidFill>
                <a:srgbClr val="FF0000"/>
              </a:solidFill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4932178" y="3803381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/>
              <a:t>A(-4,-2</a:t>
            </a:r>
            <a:r>
              <a:rPr lang="tr-TR" altLang="tr-TR" sz="2000" dirty="0" smtClean="0"/>
              <a:t>)</a:t>
            </a:r>
            <a:endParaRPr lang="tr-TR" altLang="tr-TR" sz="2000" dirty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974658" y="3381192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/>
              <a:t>A(4,-2)</a:t>
            </a:r>
            <a:endParaRPr lang="tr-TR" altLang="tr-TR" sz="2000" dirty="0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6444208" y="1588730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A(-4,-2</a:t>
            </a:r>
            <a:r>
              <a:rPr lang="tr-TR" altLang="tr-TR" sz="2000" dirty="0" smtClean="0">
                <a:solidFill>
                  <a:schemeClr val="accent2"/>
                </a:solidFill>
              </a:rPr>
              <a:t>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6444208" y="2022585"/>
            <a:ext cx="10663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chemeClr val="accent2"/>
                </a:solidFill>
              </a:rPr>
              <a:t>A</a:t>
            </a:r>
            <a:r>
              <a:rPr lang="tr-TR" altLang="tr-TR" sz="2000" dirty="0" smtClean="0">
                <a:solidFill>
                  <a:schemeClr val="accent2"/>
                </a:solidFill>
              </a:rPr>
              <a:t>(-2,-4)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6444208" y="2477996"/>
            <a:ext cx="11304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chemeClr val="accent2"/>
                </a:solidFill>
              </a:rPr>
              <a:t>A(+2,-4)</a:t>
            </a:r>
            <a:endParaRPr lang="tr-TR" altLang="tr-TR" sz="2000" dirty="0">
              <a:solidFill>
                <a:schemeClr val="accent2"/>
              </a:solidFill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5017140" y="1588730"/>
            <a:ext cx="8963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rgbClr val="FF0000"/>
                </a:solidFill>
              </a:rPr>
              <a:t>A(4,2)</a:t>
            </a: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5026373" y="2013264"/>
            <a:ext cx="8963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A(2,4)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011311" y="2456892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A(-2,4)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4974659" y="2981082"/>
            <a:ext cx="9813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/>
              <a:t>A(-2,4)</a:t>
            </a:r>
            <a:endParaRPr lang="tr-TR" altLang="tr-TR" sz="2000" dirty="0"/>
          </a:p>
        </p:txBody>
      </p:sp>
    </p:spTree>
    <p:extLst>
      <p:ext uri="{BB962C8B-B14F-4D97-AF65-F5344CB8AC3E}">
        <p14:creationId xmlns:p14="http://schemas.microsoft.com/office/powerpoint/2010/main" val="325479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animBg="1"/>
      <p:bldP spid="8" grpId="0" animBg="1"/>
      <p:bldP spid="3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46906" y="116631"/>
            <a:ext cx="8773988" cy="223224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DÖNME HAREKETİ</a:t>
            </a:r>
            <a:endParaRPr lang="tr-TR" altLang="tr-TR" dirty="0" smtClean="0"/>
          </a:p>
          <a:p>
            <a:pPr eaLnBrk="1" hangingPunct="1"/>
            <a:r>
              <a:rPr lang="tr-TR" altLang="tr-TR" dirty="0"/>
              <a:t>	</a:t>
            </a:r>
            <a:r>
              <a:rPr lang="tr-TR" altLang="tr-TR" dirty="0" smtClean="0"/>
              <a:t>Bir </a:t>
            </a:r>
            <a:r>
              <a:rPr lang="tr-TR" altLang="tr-TR" dirty="0"/>
              <a:t>çokgen 360 dereceden küçük bir açı ile döndürüldüğünde en az bir </a:t>
            </a:r>
          </a:p>
          <a:p>
            <a:pPr eaLnBrk="1" hangingPunct="1"/>
            <a:r>
              <a:rPr lang="tr-TR" altLang="tr-TR" dirty="0"/>
              <a:t>kez kendisi ile üst üste çakışıyorsa veya kendisi gibi oluyorsa, bu çokgen dön </a:t>
            </a:r>
          </a:p>
          <a:p>
            <a:pPr eaLnBrk="1" hangingPunct="1"/>
            <a:r>
              <a:rPr lang="tr-TR" altLang="tr-TR" dirty="0"/>
              <a:t>me simetrisine sahiptir denir</a:t>
            </a:r>
            <a:r>
              <a:rPr lang="tr-TR" altLang="tr-TR" dirty="0" smtClean="0"/>
              <a:t>.</a:t>
            </a:r>
            <a:r>
              <a:rPr lang="tr-TR" altLang="tr-TR" dirty="0"/>
              <a:t> </a:t>
            </a:r>
            <a:endParaRPr lang="tr-TR" altLang="tr-TR" dirty="0" smtClean="0"/>
          </a:p>
          <a:p>
            <a:pPr eaLnBrk="1" hangingPunct="1"/>
            <a:r>
              <a:rPr lang="tr-TR" altLang="tr-TR" dirty="0"/>
              <a:t>	</a:t>
            </a:r>
            <a:r>
              <a:rPr lang="tr-TR" altLang="tr-TR" dirty="0" smtClean="0"/>
              <a:t>Dönme </a:t>
            </a:r>
            <a:r>
              <a:rPr lang="tr-TR" altLang="tr-TR" dirty="0"/>
              <a:t>hareketi bir çember </a:t>
            </a:r>
            <a:r>
              <a:rPr lang="tr-TR" altLang="tr-TR" dirty="0" smtClean="0"/>
              <a:t>hareketidir. Dönme hareketinde döndürülen</a:t>
            </a:r>
          </a:p>
          <a:p>
            <a:pPr eaLnBrk="1" hangingPunct="1"/>
            <a:r>
              <a:rPr lang="tr-TR" altLang="tr-TR" dirty="0" smtClean="0"/>
              <a:t> şeklin </a:t>
            </a:r>
            <a:r>
              <a:rPr lang="tr-TR" altLang="tr-TR" dirty="0"/>
              <a:t>biçim ve boyutu değişmez, ancak şeklin </a:t>
            </a:r>
            <a:r>
              <a:rPr lang="tr-TR" altLang="tr-TR" dirty="0" smtClean="0"/>
              <a:t>duruşu</a:t>
            </a:r>
          </a:p>
          <a:p>
            <a:pPr eaLnBrk="1" hangingPunct="1"/>
            <a:r>
              <a:rPr lang="tr-TR" altLang="tr-TR" dirty="0" smtClean="0"/>
              <a:t> </a:t>
            </a:r>
            <a:r>
              <a:rPr lang="tr-TR" altLang="tr-TR" dirty="0"/>
              <a:t>ve yeri(Konumu)değişir.</a:t>
            </a:r>
            <a:r>
              <a:rPr lang="tr-TR" altLang="tr-TR" b="0" dirty="0"/>
              <a:t> 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2392489"/>
            <a:ext cx="57912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46906" y="3213681"/>
            <a:ext cx="8861176" cy="838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>
                <a:solidFill>
                  <a:srgbClr val="FF0000"/>
                </a:solidFill>
              </a:rPr>
              <a:t>DÖNDÜRME HAREKETİ:</a:t>
            </a:r>
            <a:r>
              <a:rPr lang="tr-TR" altLang="tr-TR" dirty="0"/>
              <a:t> Bir şeklin bir nokta etrafında saatin yönünde veya </a:t>
            </a:r>
          </a:p>
          <a:p>
            <a:pPr eaLnBrk="1" hangingPunct="1"/>
            <a:r>
              <a:rPr lang="tr-TR" altLang="tr-TR" dirty="0"/>
              <a:t>saatin tersi yönünde çevrilmesine döndürme denir. Döndürme hareketi iki </a:t>
            </a:r>
          </a:p>
          <a:p>
            <a:pPr eaLnBrk="1" hangingPunct="1"/>
            <a:r>
              <a:rPr lang="tr-TR" altLang="tr-TR" dirty="0"/>
              <a:t>şekilde yapılır.</a:t>
            </a: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91" y="4815728"/>
            <a:ext cx="2032609" cy="164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799" y="4768580"/>
            <a:ext cx="2005538" cy="16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137975" y="4133850"/>
            <a:ext cx="3964632" cy="571500"/>
          </a:xfrm>
          <a:prstGeom prst="wedgeRectCallout">
            <a:avLst>
              <a:gd name="adj1" fmla="val 34060"/>
              <a:gd name="adj2" fmla="val 1083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eaLnBrk="1" hangingPunct="1">
              <a:buAutoNum type="arabicParenR"/>
            </a:pPr>
            <a:r>
              <a:rPr lang="tr-TR" altLang="tr-TR" sz="1600" dirty="0" smtClean="0"/>
              <a:t>Saat </a:t>
            </a:r>
            <a:r>
              <a:rPr lang="tr-TR" altLang="tr-TR" sz="1600" dirty="0"/>
              <a:t>yönünde dönme hareketi</a:t>
            </a:r>
            <a:r>
              <a:rPr lang="tr-TR" altLang="tr-TR" sz="1600" dirty="0" smtClean="0"/>
              <a:t>.</a:t>
            </a:r>
          </a:p>
          <a:p>
            <a:pPr eaLnBrk="1" hangingPunct="1"/>
            <a:r>
              <a:rPr lang="tr-TR" altLang="tr-TR" sz="1600" dirty="0" smtClean="0"/>
              <a:t>Soldan sağa yapılan dönme hareketi</a:t>
            </a:r>
            <a:endParaRPr lang="tr-TR" altLang="tr-TR" sz="1600" dirty="0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4744430" y="4133850"/>
            <a:ext cx="4263652" cy="571500"/>
          </a:xfrm>
          <a:prstGeom prst="wedgeRectCallout">
            <a:avLst>
              <a:gd name="adj1" fmla="val 34569"/>
              <a:gd name="adj2" fmla="val -91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1600" dirty="0"/>
              <a:t>2) Saatin tersi yönünde dönme </a:t>
            </a:r>
            <a:r>
              <a:rPr lang="tr-TR" altLang="tr-TR" sz="1600" dirty="0" smtClean="0"/>
              <a:t>hareketi.                </a:t>
            </a:r>
            <a:r>
              <a:rPr lang="tr-TR" altLang="tr-TR" sz="1600" dirty="0"/>
              <a:t> </a:t>
            </a:r>
            <a:r>
              <a:rPr lang="tr-TR" altLang="tr-TR" sz="1600" dirty="0" smtClean="0"/>
              <a:t>              Sağdan sola yapılan dönme hareketi</a:t>
            </a:r>
            <a:endParaRPr lang="tr-TR" altLang="tr-TR" sz="1600" dirty="0"/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2339752" y="5157192"/>
            <a:ext cx="457200" cy="76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 flipH="1">
            <a:off x="5715000" y="5004792"/>
            <a:ext cx="457200" cy="152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" name="Metin kutusu 12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60399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4" grpId="0" animBg="1"/>
      <p:bldP spid="4109" grpId="0" animBg="1"/>
      <p:bldP spid="4110" grpId="0" animBg="1"/>
      <p:bldP spid="4111" grpId="0" animBg="1"/>
      <p:bldP spid="41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37917" y="158644"/>
            <a:ext cx="8928992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Örnek-4:    </a:t>
            </a:r>
            <a:r>
              <a:rPr lang="tr-TR" sz="2400" b="1" dirty="0" smtClean="0"/>
              <a:t>Koordinat </a:t>
            </a:r>
            <a:r>
              <a:rPr lang="tr-TR" sz="2400" b="1" dirty="0"/>
              <a:t>düzlemindeki A</a:t>
            </a:r>
            <a:r>
              <a:rPr lang="tr-TR" sz="2400" b="1" dirty="0" smtClean="0"/>
              <a:t>(-7,+9) </a:t>
            </a:r>
            <a:r>
              <a:rPr lang="tr-TR" sz="2400" b="1" dirty="0"/>
              <a:t>noktasını </a:t>
            </a:r>
            <a:r>
              <a:rPr lang="tr-TR" sz="2400" b="1" dirty="0" smtClean="0"/>
              <a:t>saatin tersi </a:t>
            </a:r>
            <a:r>
              <a:rPr lang="tr-TR" sz="2400" b="1" dirty="0"/>
              <a:t>yönünde </a:t>
            </a:r>
            <a:r>
              <a:rPr lang="tr-TR" sz="2400" b="1" dirty="0" smtClean="0"/>
              <a:t>360 </a:t>
            </a:r>
            <a:r>
              <a:rPr lang="tr-TR" sz="2400" b="1" dirty="0"/>
              <a:t>derece döndürürsek oluşan ikili aşağıdaki seçeneklerden hangisinde doğru olarak verilmiş olur</a:t>
            </a:r>
            <a:r>
              <a:rPr lang="tr-TR" sz="2400" b="1" dirty="0" smtClean="0"/>
              <a:t>?</a:t>
            </a:r>
            <a:endParaRPr lang="tr-TR" sz="1100" b="1" dirty="0" smtClean="0"/>
          </a:p>
          <a:p>
            <a:endParaRPr lang="tr-TR" sz="1050" b="1" dirty="0" smtClean="0"/>
          </a:p>
          <a:p>
            <a:r>
              <a:rPr lang="tr-TR" sz="2400" b="1" dirty="0"/>
              <a:t>	a) A</a:t>
            </a:r>
            <a:r>
              <a:rPr lang="tr-TR" sz="2400" b="1" dirty="0" smtClean="0"/>
              <a:t>(-7,-9)</a:t>
            </a:r>
            <a:r>
              <a:rPr lang="tr-TR" sz="2400" b="1" dirty="0"/>
              <a:t>	 b) A</a:t>
            </a:r>
            <a:r>
              <a:rPr lang="tr-TR" sz="2400" b="1" dirty="0" smtClean="0"/>
              <a:t>(+9,+7)</a:t>
            </a:r>
            <a:r>
              <a:rPr lang="tr-TR" sz="2400" b="1" dirty="0"/>
              <a:t>	   c) A</a:t>
            </a:r>
            <a:r>
              <a:rPr lang="tr-TR" sz="2400" b="1" dirty="0" smtClean="0"/>
              <a:t>(-9,-7)</a:t>
            </a:r>
            <a:r>
              <a:rPr lang="tr-TR" sz="2400" b="1" dirty="0"/>
              <a:t>	     d) A</a:t>
            </a:r>
            <a:r>
              <a:rPr lang="tr-TR" sz="2400" b="1" dirty="0" smtClean="0"/>
              <a:t>(-7,+9)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27573" y="2132856"/>
            <a:ext cx="8928992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</a:t>
            </a:r>
            <a:r>
              <a:rPr lang="tr-TR" sz="2400" b="1" dirty="0" smtClean="0"/>
              <a:t>Koordinatlar yer değiştirdi. İkili A(+9,-7)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-9</a:t>
            </a:r>
            <a:r>
              <a:rPr lang="tr-TR" sz="2400" b="1" dirty="0" smtClean="0"/>
              <a:t>,-7) olur. 90 derecelik dönme.</a:t>
            </a:r>
            <a:endParaRPr lang="tr-TR" sz="300" b="1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c) </a:t>
            </a:r>
            <a:r>
              <a:rPr lang="tr-TR" sz="2400" b="1" dirty="0" smtClean="0"/>
              <a:t>Koordinatlar </a:t>
            </a:r>
            <a:r>
              <a:rPr lang="tr-TR" sz="2400" b="1" dirty="0"/>
              <a:t>yer değiştirdi. İkili </a:t>
            </a:r>
            <a:r>
              <a:rPr lang="tr-TR" sz="2400" b="1" dirty="0" smtClean="0"/>
              <a:t>A(-7,-9) </a:t>
            </a:r>
            <a:r>
              <a:rPr lang="tr-TR" sz="2400" b="1" dirty="0"/>
              <a:t>oldu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+7</a:t>
            </a:r>
            <a:r>
              <a:rPr lang="tr-TR" sz="2400" b="1" dirty="0" smtClean="0"/>
              <a:t>,-9)  </a:t>
            </a:r>
            <a:r>
              <a:rPr lang="tr-TR" sz="2400" b="1" dirty="0"/>
              <a:t>olur. </a:t>
            </a:r>
            <a:r>
              <a:rPr lang="tr-TR" sz="2400" b="1" dirty="0" smtClean="0"/>
              <a:t>180 derecelik dönme.</a:t>
            </a:r>
            <a:endParaRPr lang="tr-TR" sz="400" b="1" dirty="0" smtClean="0"/>
          </a:p>
          <a:p>
            <a:r>
              <a:rPr lang="tr-TR" sz="2400" b="1" dirty="0">
                <a:solidFill>
                  <a:srgbClr val="FF0000"/>
                </a:solidFill>
              </a:rPr>
              <a:t>e</a:t>
            </a:r>
            <a:r>
              <a:rPr lang="tr-TR" sz="2400" b="1" dirty="0" smtClean="0">
                <a:solidFill>
                  <a:srgbClr val="FF0000"/>
                </a:solidFill>
              </a:rPr>
              <a:t>) </a:t>
            </a:r>
            <a:r>
              <a:rPr lang="tr-TR" sz="2400" b="1" dirty="0"/>
              <a:t>Koordinatlar yer değiştirdi. İkili </a:t>
            </a:r>
            <a:r>
              <a:rPr lang="tr-TR" sz="2400" b="1" dirty="0" smtClean="0"/>
              <a:t>A(-9,+7)oldu.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f)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değişti. </a:t>
            </a:r>
            <a:r>
              <a:rPr lang="tr-TR" sz="2400" b="1" dirty="0" smtClean="0"/>
              <a:t>A(</a:t>
            </a:r>
            <a:r>
              <a:rPr lang="tr-TR" sz="2400" b="1" dirty="0" smtClean="0">
                <a:solidFill>
                  <a:srgbClr val="FF0000"/>
                </a:solidFill>
              </a:rPr>
              <a:t>+9</a:t>
            </a:r>
            <a:r>
              <a:rPr lang="tr-TR" sz="2400" b="1" dirty="0" smtClean="0"/>
              <a:t>,+7)olur. </a:t>
            </a:r>
            <a:r>
              <a:rPr lang="tr-TR" sz="2400" b="1" dirty="0"/>
              <a:t>270 derecelik dönme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g) </a:t>
            </a:r>
            <a:r>
              <a:rPr lang="tr-TR" sz="2400" b="1" dirty="0"/>
              <a:t>Koordinatlar yer değiştirdi. İkili </a:t>
            </a:r>
            <a:r>
              <a:rPr lang="tr-TR" sz="2400" b="1" dirty="0" smtClean="0"/>
              <a:t>A(+7,+9)oldu.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h) </a:t>
            </a:r>
            <a:r>
              <a:rPr lang="tr-TR" sz="2400" b="1" dirty="0" smtClean="0"/>
              <a:t>Soldaki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</a:t>
            </a:r>
            <a:r>
              <a:rPr lang="tr-TR" sz="2400" b="1" dirty="0" smtClean="0">
                <a:solidFill>
                  <a:srgbClr val="FF0000"/>
                </a:solidFill>
              </a:rPr>
              <a:t>-7</a:t>
            </a:r>
            <a:r>
              <a:rPr lang="tr-TR" sz="2400" b="1" dirty="0" smtClean="0"/>
              <a:t>,+9)olur. 360 derecelik dönme.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48261" y="5257561"/>
            <a:ext cx="8918648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Açıklama: </a:t>
            </a:r>
            <a:r>
              <a:rPr lang="tr-TR" sz="2400" b="1" dirty="0"/>
              <a:t>360 derecelik dönme 4 tane 90 derecelik dönmeye eşittir. Saat yönünde veya saatin tersi yönde  yapılan 360 derecelik dönme aynı kalır.</a:t>
            </a:r>
            <a:endParaRPr lang="tr-TR" sz="300" b="1" dirty="0"/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2" y="116632"/>
            <a:ext cx="4598988" cy="412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AutoShape 9"/>
          <p:cNvSpPr>
            <a:spLocks noChangeArrowheads="1"/>
          </p:cNvSpPr>
          <p:nvPr/>
        </p:nvSpPr>
        <p:spPr bwMode="auto">
          <a:xfrm>
            <a:off x="4690080" y="260648"/>
            <a:ext cx="4274408" cy="1917352"/>
          </a:xfrm>
          <a:prstGeom prst="wedgeRectCallout">
            <a:avLst>
              <a:gd name="adj1" fmla="val -50194"/>
              <a:gd name="adj2" fmla="val 1594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 smtClean="0"/>
              <a:t>Bir </a:t>
            </a:r>
            <a:r>
              <a:rPr lang="tr-TR" altLang="tr-TR" sz="2000" b="1" dirty="0"/>
              <a:t>şeklin orijin etrafında saat yönünde 360 derece döndürülmesi ile saatin tersi yönde 360 derece döndürülmesi aynıdır. 360 derecelik dönmelerde yön belirtmeye gerek yoktur. </a:t>
            </a:r>
          </a:p>
        </p:txBody>
      </p:sp>
      <p:cxnSp>
        <p:nvCxnSpPr>
          <p:cNvPr id="9" name="Düz Bağlayıcı 8"/>
          <p:cNvCxnSpPr/>
          <p:nvPr/>
        </p:nvCxnSpPr>
        <p:spPr>
          <a:xfrm flipH="1" flipV="1">
            <a:off x="1488201" y="615376"/>
            <a:ext cx="914930" cy="1562624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043219" y="215266"/>
            <a:ext cx="1032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>
                <a:solidFill>
                  <a:srgbClr val="FF0000"/>
                </a:solidFill>
              </a:rPr>
              <a:t>A(-2,+4)</a:t>
            </a:r>
          </a:p>
        </p:txBody>
      </p:sp>
      <p:cxnSp>
        <p:nvCxnSpPr>
          <p:cNvPr id="14" name="Düz Bağlayıcı 13"/>
          <p:cNvCxnSpPr/>
          <p:nvPr/>
        </p:nvCxnSpPr>
        <p:spPr>
          <a:xfrm flipH="1">
            <a:off x="755576" y="2088658"/>
            <a:ext cx="1740737" cy="836286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450660" y="2924944"/>
            <a:ext cx="9829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2000" b="1" dirty="0">
                <a:solidFill>
                  <a:srgbClr val="FF0000"/>
                </a:solidFill>
              </a:rPr>
              <a:t>A</a:t>
            </a:r>
            <a:r>
              <a:rPr lang="tr-TR" altLang="tr-TR" sz="2000" b="1" dirty="0" smtClean="0">
                <a:solidFill>
                  <a:srgbClr val="FF0000"/>
                </a:solidFill>
              </a:rPr>
              <a:t>(-4,-2)</a:t>
            </a:r>
            <a:endParaRPr lang="tr-TR" altLang="tr-TR" sz="2000" b="1" dirty="0">
              <a:solidFill>
                <a:srgbClr val="FF0000"/>
              </a:solidFill>
            </a:endParaRPr>
          </a:p>
        </p:txBody>
      </p:sp>
      <p:cxnSp>
        <p:nvCxnSpPr>
          <p:cNvPr id="17" name="Düz Bağlayıcı 16"/>
          <p:cNvCxnSpPr/>
          <p:nvPr/>
        </p:nvCxnSpPr>
        <p:spPr>
          <a:xfrm flipH="1" flipV="1">
            <a:off x="2372579" y="2132848"/>
            <a:ext cx="912404" cy="1512176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3131840" y="3645024"/>
            <a:ext cx="11304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dirty="0" smtClean="0">
                <a:solidFill>
                  <a:srgbClr val="FF0000"/>
                </a:solidFill>
              </a:rPr>
              <a:t>A(+2,-4)</a:t>
            </a:r>
            <a:endParaRPr lang="tr-TR" altLang="tr-TR" sz="2000" dirty="0">
              <a:solidFill>
                <a:srgbClr val="FF0000"/>
              </a:solidFill>
            </a:endParaRP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200601" y="4509120"/>
            <a:ext cx="8788148" cy="1709911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5) </a:t>
            </a:r>
            <a:r>
              <a:rPr lang="tr-TR" altLang="tr-TR" dirty="0"/>
              <a:t>Koordinatlar yer değiştirir</a:t>
            </a:r>
            <a:r>
              <a:rPr lang="tr-TR" altLang="tr-TR" dirty="0" smtClean="0"/>
              <a:t>(-2,-4) </a:t>
            </a:r>
            <a:r>
              <a:rPr lang="tr-TR" altLang="tr-TR" dirty="0"/>
              <a:t>olur</a:t>
            </a:r>
            <a:r>
              <a:rPr lang="tr-TR" altLang="tr-TR" dirty="0" smtClean="0"/>
              <a:t>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6) </a:t>
            </a:r>
            <a:r>
              <a:rPr lang="tr-TR" altLang="tr-TR" dirty="0"/>
              <a:t>Her zaman sağdaki ikilinin işareti değişir </a:t>
            </a:r>
            <a:r>
              <a:rPr lang="tr-TR" altLang="tr-TR" dirty="0" smtClean="0"/>
              <a:t>A(+2,-4)  270 derece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7) </a:t>
            </a:r>
            <a:r>
              <a:rPr lang="tr-TR" altLang="tr-TR" dirty="0"/>
              <a:t>Koordinatlar yer </a:t>
            </a:r>
            <a:r>
              <a:rPr lang="tr-TR" altLang="tr-TR" dirty="0" smtClean="0"/>
              <a:t>değiştirir(-4,+2) </a:t>
            </a:r>
            <a:r>
              <a:rPr lang="tr-TR" altLang="tr-TR" dirty="0"/>
              <a:t>olur</a:t>
            </a:r>
            <a:r>
              <a:rPr lang="tr-TR" altLang="tr-TR" dirty="0" smtClean="0"/>
              <a:t>.</a:t>
            </a:r>
            <a:endParaRPr lang="tr-TR" altLang="tr-TR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8)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(+4,+2) 360 derece dönme.</a:t>
            </a:r>
          </a:p>
          <a:p>
            <a:pPr eaLnBrk="1" hangingPunct="1"/>
            <a:r>
              <a:rPr lang="tr-TR" altLang="tr-TR" dirty="0"/>
              <a:t>	</a:t>
            </a:r>
            <a:r>
              <a:rPr lang="tr-TR" altLang="tr-TR" dirty="0" smtClean="0"/>
              <a:t>360 derecelik dönmelerde ister saat yönü, ister saatin tersi yön olsun koordinat aynı kalır.</a:t>
            </a:r>
            <a:endParaRPr lang="tr-TR" altLang="tr-TR" dirty="0"/>
          </a:p>
          <a:p>
            <a:pPr eaLnBrk="1" hangingPunct="1"/>
            <a:r>
              <a:rPr lang="tr-TR" altLang="tr-TR" dirty="0" smtClean="0"/>
              <a:t> </a:t>
            </a:r>
            <a:endParaRPr lang="tr-TR" altLang="tr-TR" dirty="0"/>
          </a:p>
        </p:txBody>
      </p:sp>
      <p:sp>
        <p:nvSpPr>
          <p:cNvPr id="8" name="Dikdörtgen 7"/>
          <p:cNvSpPr/>
          <p:nvPr/>
        </p:nvSpPr>
        <p:spPr>
          <a:xfrm>
            <a:off x="4690080" y="2290808"/>
            <a:ext cx="4274408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1) </a:t>
            </a:r>
            <a:r>
              <a:rPr lang="tr-TR" altLang="tr-TR" b="1" dirty="0"/>
              <a:t>Koordinatlar yer değiştirir(+2,+4) olur.</a:t>
            </a:r>
          </a:p>
          <a:p>
            <a:r>
              <a:rPr lang="tr-TR" altLang="tr-TR" b="1" dirty="0">
                <a:solidFill>
                  <a:srgbClr val="FF0000"/>
                </a:solidFill>
              </a:rPr>
              <a:t>2) </a:t>
            </a:r>
            <a:r>
              <a:rPr lang="tr-TR" altLang="tr-TR" b="1" dirty="0"/>
              <a:t>Her zaman sağdaki ikilinin işareti değişir A</a:t>
            </a:r>
            <a:r>
              <a:rPr lang="tr-TR" altLang="tr-TR" b="1" dirty="0" smtClean="0"/>
              <a:t>(-2,+4</a:t>
            </a:r>
            <a:r>
              <a:rPr lang="tr-TR" altLang="tr-TR" b="1" dirty="0"/>
              <a:t>) 90 derece dönme.</a:t>
            </a:r>
          </a:p>
          <a:p>
            <a:r>
              <a:rPr lang="tr-TR" altLang="tr-TR" b="1" dirty="0">
                <a:solidFill>
                  <a:srgbClr val="FF0000"/>
                </a:solidFill>
              </a:rPr>
              <a:t>3) </a:t>
            </a:r>
            <a:r>
              <a:rPr lang="tr-TR" altLang="tr-TR" b="1" dirty="0"/>
              <a:t>Koordinatlar yer </a:t>
            </a:r>
            <a:r>
              <a:rPr lang="tr-TR" altLang="tr-TR" b="1" dirty="0" smtClean="0"/>
              <a:t>değiştirir. A(+4,-2) </a:t>
            </a:r>
            <a:r>
              <a:rPr lang="tr-TR" altLang="tr-TR" b="1" dirty="0"/>
              <a:t>olur.</a:t>
            </a:r>
          </a:p>
          <a:p>
            <a:r>
              <a:rPr lang="tr-TR" altLang="tr-TR" b="1" dirty="0">
                <a:solidFill>
                  <a:srgbClr val="FF0000"/>
                </a:solidFill>
              </a:rPr>
              <a:t>4) </a:t>
            </a:r>
            <a:r>
              <a:rPr lang="tr-TR" altLang="tr-TR" b="1" dirty="0"/>
              <a:t>Her zaman sağdaki ikilinin işareti değişir A(-4,-2)  180 derece dönme.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56029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animBg="1"/>
      <p:bldP spid="13" grpId="0"/>
      <p:bldP spid="16" grpId="0"/>
      <p:bldP spid="20" grpId="0"/>
      <p:bldP spid="21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6DAE84A-8B10-4298-B8CA-C8FA40D4CD16}" type="slidenum">
              <a:rPr lang="tr-TR" altLang="tr-TR" sz="1400" smtClean="0"/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tr-TR" altLang="tr-TR" sz="1400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0909" y="69320"/>
            <a:ext cx="9037638" cy="346348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ÖRNEK-1)  </a:t>
            </a:r>
            <a:r>
              <a:rPr lang="tr-TR" sz="2000" b="1" dirty="0" smtClean="0"/>
              <a:t>ABC </a:t>
            </a:r>
            <a:r>
              <a:rPr lang="tr-TR" sz="2000" b="1" dirty="0"/>
              <a:t>üçgenini orijin etrafında saatin tersi yönünde 90 derece döndürünüz.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482725" y="14097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381000" y="24384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2627313" y="24050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495300" y="1479550"/>
            <a:ext cx="2203450" cy="1039813"/>
          </a:xfrm>
          <a:prstGeom prst="triangle">
            <a:avLst>
              <a:gd name="adj" fmla="val 4850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6043613" y="1028700"/>
            <a:ext cx="3025775" cy="1524000"/>
          </a:xfrm>
          <a:prstGeom prst="wedgeRectCallout">
            <a:avLst>
              <a:gd name="adj1" fmla="val -17583"/>
              <a:gd name="adj2" fmla="val 449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b="1" dirty="0" smtClean="0"/>
              <a:t>1) Koordinatlar yer değiştirir.</a:t>
            </a:r>
          </a:p>
          <a:p>
            <a:pPr>
              <a:defRPr/>
            </a:pPr>
            <a:r>
              <a:rPr lang="tr-TR" b="1" dirty="0" smtClean="0"/>
              <a:t>        A(4,-3),B(2,-5),C(2,-1)</a:t>
            </a:r>
            <a:endParaRPr lang="tr-TR" b="1" dirty="0"/>
          </a:p>
          <a:p>
            <a:pPr>
              <a:defRPr/>
            </a:pPr>
            <a:r>
              <a:rPr lang="tr-TR" b="1" dirty="0" smtClean="0"/>
              <a:t>2)Soldaki terimlerin işaretleri değişir.</a:t>
            </a:r>
          </a:p>
          <a:p>
            <a:pPr>
              <a:defRPr/>
            </a:pPr>
            <a:r>
              <a:rPr lang="tr-TR" b="1" dirty="0" smtClean="0"/>
              <a:t>       A(-4,-3),B(-2,-5),C(-2,-1) </a:t>
            </a:r>
            <a:endParaRPr lang="tr-TR" b="1" dirty="0"/>
          </a:p>
          <a:p>
            <a:pPr>
              <a:defRPr/>
            </a:pPr>
            <a:endParaRPr lang="tr-TR" b="1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030288" y="985838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A(-3,4)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0" y="27432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B(-5,2)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895475" y="26797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C(-1,2)</a:t>
            </a: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auto">
          <a:xfrm>
            <a:off x="904875" y="4941888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6951663" y="2978150"/>
            <a:ext cx="1314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A’(-4,-3)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1750" y="5307013"/>
            <a:ext cx="13128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A’(-4,-3)</a:t>
            </a:r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935163" y="58848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931458" y="3572669"/>
            <a:ext cx="13303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B’(-2,-5)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1266825" y="6162675"/>
            <a:ext cx="13303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B’(-2,-5)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978650" y="4152900"/>
            <a:ext cx="12446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C(-2,-1)</a:t>
            </a:r>
          </a:p>
        </p:txBody>
      </p:sp>
      <p:sp>
        <p:nvSpPr>
          <p:cNvPr id="21" name="Oval 4"/>
          <p:cNvSpPr>
            <a:spLocks noChangeArrowheads="1"/>
          </p:cNvSpPr>
          <p:nvPr/>
        </p:nvSpPr>
        <p:spPr bwMode="auto">
          <a:xfrm>
            <a:off x="2008188" y="39243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82613" y="3808413"/>
            <a:ext cx="12461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C(-2,-1)</a:t>
            </a: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 rot="-5225026">
            <a:off x="584994" y="4382294"/>
            <a:ext cx="1944687" cy="1228725"/>
          </a:xfrm>
          <a:prstGeom prst="triangle">
            <a:avLst>
              <a:gd name="adj" fmla="val 444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6059374" y="5660807"/>
            <a:ext cx="3025775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/>
              <a:t>Saat </a:t>
            </a:r>
            <a:r>
              <a:rPr lang="tr-TR" altLang="tr-TR" sz="1800" b="1" dirty="0"/>
              <a:t>yönü 270 derecelik dönme ile aynıdır</a:t>
            </a:r>
            <a:r>
              <a:rPr lang="tr-TR" altLang="tr-TR" sz="1800" b="1" dirty="0" smtClean="0"/>
              <a:t>.</a:t>
            </a:r>
            <a:endParaRPr lang="tr-TR" altLang="tr-TR" sz="18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96413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/>
      <p:bldP spid="21" grpId="0" animBg="1"/>
      <p:bldP spid="22" grpId="0"/>
      <p:bldP spid="26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017A176-1FD6-4CA5-AED0-4472CED2B87F}" type="slidenum">
              <a:rPr lang="tr-TR" altLang="tr-TR" sz="1400" smtClean="0"/>
              <a:pPr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tr-TR" altLang="tr-TR" sz="1400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109537" y="19050"/>
            <a:ext cx="8953887" cy="685800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sz="2000" b="1" dirty="0">
                <a:solidFill>
                  <a:srgbClr val="FF0000"/>
                </a:solidFill>
              </a:rPr>
              <a:t>ÖRNEK-2) : </a:t>
            </a:r>
            <a:r>
              <a:rPr lang="tr-TR" sz="2200" b="1" dirty="0"/>
              <a:t>ABC üçgenini orijin etrafında saatin tersi yönünde 180 derece döndürünüz.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8382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14363" y="1470025"/>
            <a:ext cx="2251075" cy="1087438"/>
          </a:xfrm>
          <a:prstGeom prst="triangle">
            <a:avLst>
              <a:gd name="adj" fmla="val 499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1641475" y="145891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533400" y="24431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751138" y="24511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547813" y="1001713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A(-3,4)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27432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B(-5,2)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114550" y="26797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C(-1,2)</a:t>
            </a:r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940425" y="44069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4859338" y="5424488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3779838" y="44370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 rot="10800000">
            <a:off x="3894138" y="4527550"/>
            <a:ext cx="2222500" cy="1066800"/>
          </a:xfrm>
          <a:prstGeom prst="triangle">
            <a:avLst>
              <a:gd name="adj" fmla="val 50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482306" y="5615855"/>
            <a:ext cx="12112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A’(3,-4)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5442744" y="3997325"/>
            <a:ext cx="14525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B’(5,-2)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746500" y="3995738"/>
            <a:ext cx="12271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C’(1,-2)</a:t>
            </a: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5292078" y="770371"/>
            <a:ext cx="3771346" cy="2318399"/>
          </a:xfrm>
          <a:prstGeom prst="wedgeRectCallout">
            <a:avLst>
              <a:gd name="adj1" fmla="val -15172"/>
              <a:gd name="adj2" fmla="val 4421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b="1" dirty="0" smtClean="0"/>
              <a:t>1) Koordinatlar yer değiştirir.</a:t>
            </a:r>
            <a:endParaRPr lang="tr-TR" b="1" dirty="0"/>
          </a:p>
          <a:p>
            <a:pPr>
              <a:defRPr/>
            </a:pPr>
            <a:r>
              <a:rPr lang="tr-TR" b="1" dirty="0" smtClean="0"/>
              <a:t>A(4,-3),B(2,-5),C(2,-1)</a:t>
            </a:r>
          </a:p>
          <a:p>
            <a:pPr>
              <a:defRPr/>
            </a:pPr>
            <a:r>
              <a:rPr lang="tr-TR" b="1" dirty="0"/>
              <a:t>2)Soldaki terimlerin işaretleri değişir.</a:t>
            </a:r>
          </a:p>
          <a:p>
            <a:pPr>
              <a:defRPr/>
            </a:pPr>
            <a:r>
              <a:rPr lang="tr-TR" b="1" dirty="0"/>
              <a:t> </a:t>
            </a:r>
            <a:r>
              <a:rPr lang="tr-TR" b="1" dirty="0" smtClean="0"/>
              <a:t>A</a:t>
            </a:r>
            <a:r>
              <a:rPr lang="tr-TR" b="1" dirty="0"/>
              <a:t>(-4,-3),B(-2,-5),C(-2,-1) 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90 derece</a:t>
            </a:r>
            <a:endParaRPr lang="tr-TR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tr-TR" b="1" dirty="0" smtClean="0"/>
              <a:t>3)</a:t>
            </a:r>
            <a:r>
              <a:rPr lang="tr-TR" b="1" dirty="0"/>
              <a:t> Koordinatlar yer değiştirir</a:t>
            </a:r>
            <a:r>
              <a:rPr lang="tr-TR" b="1" dirty="0" smtClean="0"/>
              <a:t>.</a:t>
            </a:r>
          </a:p>
          <a:p>
            <a:pPr>
              <a:defRPr/>
            </a:pPr>
            <a:r>
              <a:rPr lang="tr-TR" b="1" dirty="0" smtClean="0"/>
              <a:t>A(-3,-4),B(-5,-2),C(-1,-2)</a:t>
            </a:r>
            <a:endParaRPr lang="tr-TR" b="1" dirty="0"/>
          </a:p>
          <a:p>
            <a:pPr>
              <a:defRPr/>
            </a:pPr>
            <a:r>
              <a:rPr lang="tr-TR" b="1" dirty="0" smtClean="0"/>
              <a:t>4) Soldaki terimlerin işaretleri değişir.</a:t>
            </a:r>
          </a:p>
          <a:p>
            <a:pPr>
              <a:defRPr/>
            </a:pPr>
            <a:r>
              <a:rPr lang="tr-TR" b="1" dirty="0" smtClean="0"/>
              <a:t>A(+3</a:t>
            </a:r>
            <a:r>
              <a:rPr lang="tr-TR" b="1" dirty="0"/>
              <a:t>,-4),</a:t>
            </a:r>
            <a:r>
              <a:rPr lang="tr-TR" b="1" dirty="0" smtClean="0"/>
              <a:t>B(+5</a:t>
            </a:r>
            <a:r>
              <a:rPr lang="tr-TR" b="1" dirty="0"/>
              <a:t>,-2),</a:t>
            </a:r>
            <a:r>
              <a:rPr lang="tr-TR" b="1" dirty="0" smtClean="0"/>
              <a:t>C(+1</a:t>
            </a:r>
            <a:r>
              <a:rPr lang="tr-TR" b="1" dirty="0"/>
              <a:t>,-2</a:t>
            </a:r>
            <a:r>
              <a:rPr lang="tr-TR" b="1" dirty="0" smtClean="0"/>
              <a:t>) </a:t>
            </a:r>
            <a:r>
              <a:rPr lang="tr-TR" b="1" dirty="0" smtClean="0">
                <a:solidFill>
                  <a:srgbClr val="FF0000"/>
                </a:solidFill>
              </a:rPr>
              <a:t>180 derece</a:t>
            </a:r>
            <a:endParaRPr lang="tr-TR" b="1" dirty="0">
              <a:solidFill>
                <a:srgbClr val="FF0000"/>
              </a:solidFill>
            </a:endParaRPr>
          </a:p>
          <a:p>
            <a:pPr>
              <a:defRPr/>
            </a:pPr>
            <a:endParaRPr lang="tr-TR" b="1" dirty="0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7619736" y="3096563"/>
            <a:ext cx="12112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A’(3,-4)</a:t>
            </a: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7619736" y="3514870"/>
            <a:ext cx="12969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B’(5,-2)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7603862" y="3975100"/>
            <a:ext cx="122713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C’(1,-2)</a:t>
            </a:r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6167922" y="4457700"/>
            <a:ext cx="2894400" cy="20313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/>
              <a:t>   Her ikisi de işaret değiştirip yer değiştirmezler.(Saat yönü 180 derecelik dönme ile aynıdır.) Burada yön belirtmeye gerek yoktur.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60899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0" y="52379"/>
            <a:ext cx="9144000" cy="457622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sz="2000" b="1" dirty="0">
                <a:solidFill>
                  <a:srgbClr val="FF0000"/>
                </a:solidFill>
              </a:rPr>
              <a:t>ÖRNEK-3</a:t>
            </a:r>
            <a:r>
              <a:rPr lang="tr-TR" sz="2000" b="1" dirty="0" smtClean="0">
                <a:solidFill>
                  <a:srgbClr val="FF0000"/>
                </a:solidFill>
              </a:rPr>
              <a:t>):</a:t>
            </a:r>
            <a:r>
              <a:rPr lang="tr-TR" sz="2000" b="1" dirty="0" smtClean="0"/>
              <a:t>ABC </a:t>
            </a:r>
            <a:r>
              <a:rPr lang="tr-TR" sz="2000" b="1" dirty="0"/>
              <a:t>üçgenini orijin etrafında saatin tersi yönünde 270 derece döndürünüz.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1476375" y="14351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5" name="Oval 5"/>
          <p:cNvSpPr>
            <a:spLocks noChangeArrowheads="1"/>
          </p:cNvSpPr>
          <p:nvPr/>
        </p:nvSpPr>
        <p:spPr bwMode="auto">
          <a:xfrm>
            <a:off x="381000" y="24384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6" name="Oval 6"/>
          <p:cNvSpPr>
            <a:spLocks noChangeArrowheads="1"/>
          </p:cNvSpPr>
          <p:nvPr/>
        </p:nvSpPr>
        <p:spPr bwMode="auto">
          <a:xfrm>
            <a:off x="2555875" y="24384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457200" y="1524000"/>
            <a:ext cx="2212975" cy="1066800"/>
          </a:xfrm>
          <a:prstGeom prst="triangle">
            <a:avLst>
              <a:gd name="adj" fmla="val 53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328738" y="8382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A(-3,4)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0" y="27432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B(-5,2)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1828800" y="27432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C(-1,2)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8731" y="4583835"/>
            <a:ext cx="1116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A’(4,3)</a:t>
            </a:r>
          </a:p>
        </p:txBody>
      </p:sp>
      <p:sp>
        <p:nvSpPr>
          <p:cNvPr id="40972" name="AutoShape 12"/>
          <p:cNvSpPr>
            <a:spLocks noChangeArrowheads="1"/>
          </p:cNvSpPr>
          <p:nvPr/>
        </p:nvSpPr>
        <p:spPr bwMode="auto">
          <a:xfrm>
            <a:off x="6111164" y="1133306"/>
            <a:ext cx="2952328" cy="4989166"/>
          </a:xfrm>
          <a:prstGeom prst="wedgeRectCallout">
            <a:avLst>
              <a:gd name="adj1" fmla="val -18092"/>
              <a:gd name="adj2" fmla="val 40199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b="1" dirty="0"/>
              <a:t>1) Koordinatlar yer değiştirir.</a:t>
            </a:r>
          </a:p>
          <a:p>
            <a:pPr>
              <a:defRPr/>
            </a:pPr>
            <a:r>
              <a:rPr lang="tr-TR" b="1" dirty="0"/>
              <a:t>A(4,-3),B(2,-5),C(2,-1)</a:t>
            </a:r>
          </a:p>
          <a:p>
            <a:pPr>
              <a:defRPr/>
            </a:pPr>
            <a:r>
              <a:rPr lang="tr-TR" b="1" dirty="0"/>
              <a:t>2)Soldaki terimlerin işaretleri değişir.</a:t>
            </a:r>
          </a:p>
          <a:p>
            <a:pPr>
              <a:defRPr/>
            </a:pPr>
            <a:r>
              <a:rPr lang="tr-TR" b="1" dirty="0"/>
              <a:t> A(-4,-3),B(-2,-5),C(-2,-1)  </a:t>
            </a:r>
            <a:endParaRPr lang="tr-TR" b="1" dirty="0" smtClean="0"/>
          </a:p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</a:rPr>
              <a:t>90 </a:t>
            </a:r>
            <a:r>
              <a:rPr lang="tr-TR" b="1" dirty="0">
                <a:solidFill>
                  <a:srgbClr val="FF0000"/>
                </a:solidFill>
              </a:rPr>
              <a:t>derece</a:t>
            </a:r>
          </a:p>
          <a:p>
            <a:pPr>
              <a:defRPr/>
            </a:pPr>
            <a:r>
              <a:rPr lang="tr-TR" b="1" dirty="0"/>
              <a:t>3) Koordinatlar yer değiştirir.</a:t>
            </a:r>
          </a:p>
          <a:p>
            <a:pPr>
              <a:defRPr/>
            </a:pPr>
            <a:r>
              <a:rPr lang="tr-TR" b="1" dirty="0"/>
              <a:t>A(-3,-4),B(-5,-2),C(-1,-2)</a:t>
            </a:r>
          </a:p>
          <a:p>
            <a:pPr>
              <a:defRPr/>
            </a:pPr>
            <a:r>
              <a:rPr lang="tr-TR" b="1" dirty="0" smtClean="0"/>
              <a:t>4)Soldaki </a:t>
            </a:r>
            <a:r>
              <a:rPr lang="tr-TR" b="1" dirty="0"/>
              <a:t>terimlerin işaretleri değişir.</a:t>
            </a:r>
          </a:p>
          <a:p>
            <a:pPr>
              <a:defRPr/>
            </a:pPr>
            <a:r>
              <a:rPr lang="tr-TR" b="1" dirty="0"/>
              <a:t>A(+3,-4),B(+5,-2),C(+1,-2) </a:t>
            </a:r>
            <a:endParaRPr lang="tr-TR" b="1" dirty="0" smtClean="0"/>
          </a:p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</a:rPr>
              <a:t>180 derece</a:t>
            </a:r>
          </a:p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</a:rPr>
              <a:t>5)</a:t>
            </a:r>
            <a:r>
              <a:rPr lang="tr-TR" b="1" dirty="0"/>
              <a:t> Koordinatlar yer değiştirir.</a:t>
            </a:r>
          </a:p>
          <a:p>
            <a:pPr>
              <a:defRPr/>
            </a:pPr>
            <a:r>
              <a:rPr lang="tr-TR" b="1" dirty="0"/>
              <a:t>A</a:t>
            </a:r>
            <a:r>
              <a:rPr lang="tr-TR" b="1" dirty="0" smtClean="0"/>
              <a:t>(-4,+3),</a:t>
            </a:r>
            <a:r>
              <a:rPr lang="tr-TR" b="1" dirty="0"/>
              <a:t>B</a:t>
            </a:r>
            <a:r>
              <a:rPr lang="tr-TR" b="1" dirty="0" smtClean="0"/>
              <a:t>(-2,+5),</a:t>
            </a:r>
            <a:r>
              <a:rPr lang="tr-TR" b="1" dirty="0"/>
              <a:t>C</a:t>
            </a:r>
            <a:r>
              <a:rPr lang="tr-TR" b="1" dirty="0" smtClean="0"/>
              <a:t>(-2,+1) </a:t>
            </a:r>
            <a:endParaRPr lang="tr-TR" b="1" dirty="0"/>
          </a:p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</a:rPr>
              <a:t>6)</a:t>
            </a:r>
            <a:r>
              <a:rPr lang="tr-TR" b="1" dirty="0" smtClean="0"/>
              <a:t>Soldaki </a:t>
            </a:r>
            <a:r>
              <a:rPr lang="tr-TR" b="1" dirty="0"/>
              <a:t>terimlerin işaretleri değişir.</a:t>
            </a:r>
          </a:p>
          <a:p>
            <a:pPr>
              <a:defRPr/>
            </a:pPr>
            <a:r>
              <a:rPr lang="tr-TR" b="1" dirty="0" smtClean="0"/>
              <a:t>A(+4</a:t>
            </a:r>
            <a:r>
              <a:rPr lang="tr-TR" b="1" dirty="0"/>
              <a:t>,+3),</a:t>
            </a:r>
            <a:r>
              <a:rPr lang="tr-TR" b="1" dirty="0" smtClean="0"/>
              <a:t>B(+2</a:t>
            </a:r>
            <a:r>
              <a:rPr lang="tr-TR" b="1" dirty="0"/>
              <a:t>,+5),</a:t>
            </a:r>
            <a:r>
              <a:rPr lang="tr-TR" b="1" dirty="0" smtClean="0"/>
              <a:t>C(+2</a:t>
            </a:r>
            <a:r>
              <a:rPr lang="tr-TR" b="1" dirty="0"/>
              <a:t>,+1) </a:t>
            </a:r>
          </a:p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</a:rPr>
              <a:t>270 derece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4995151" y="2152650"/>
            <a:ext cx="1116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A’(4,3)</a:t>
            </a:r>
          </a:p>
        </p:txBody>
      </p:sp>
      <p:sp>
        <p:nvSpPr>
          <p:cNvPr id="40974" name="Oval 14"/>
          <p:cNvSpPr>
            <a:spLocks noChangeArrowheads="1"/>
          </p:cNvSpPr>
          <p:nvPr/>
        </p:nvSpPr>
        <p:spPr bwMode="auto">
          <a:xfrm>
            <a:off x="5257800" y="192405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8731" y="5041035"/>
            <a:ext cx="11255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B’(2,5)</a:t>
            </a: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4630738" y="763588"/>
            <a:ext cx="112553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B’(2,5)</a:t>
            </a:r>
          </a:p>
        </p:txBody>
      </p:sp>
      <p:sp>
        <p:nvSpPr>
          <p:cNvPr id="40977" name="Oval 17"/>
          <p:cNvSpPr>
            <a:spLocks noChangeArrowheads="1"/>
          </p:cNvSpPr>
          <p:nvPr/>
        </p:nvSpPr>
        <p:spPr bwMode="auto">
          <a:xfrm>
            <a:off x="4191000" y="9144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3968" y="5522767"/>
            <a:ext cx="112553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C’(2,1)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4638675" y="2757488"/>
            <a:ext cx="11255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C’(2,1)</a:t>
            </a:r>
          </a:p>
        </p:txBody>
      </p:sp>
      <p:sp>
        <p:nvSpPr>
          <p:cNvPr id="40980" name="Oval 20"/>
          <p:cNvSpPr>
            <a:spLocks noChangeArrowheads="1"/>
          </p:cNvSpPr>
          <p:nvPr/>
        </p:nvSpPr>
        <p:spPr bwMode="auto">
          <a:xfrm>
            <a:off x="4191000" y="2859088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83" name="AutoShape 23"/>
          <p:cNvSpPr>
            <a:spLocks noChangeArrowheads="1"/>
          </p:cNvSpPr>
          <p:nvPr/>
        </p:nvSpPr>
        <p:spPr bwMode="auto">
          <a:xfrm rot="5400000">
            <a:off x="3885406" y="1410494"/>
            <a:ext cx="1868488" cy="1028700"/>
          </a:xfrm>
          <a:prstGeom prst="triangle">
            <a:avLst>
              <a:gd name="adj" fmla="val 539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80565" y="6122472"/>
            <a:ext cx="5859587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/>
              <a:t>Apsis işaret değişerek yer değişirler </a:t>
            </a:r>
            <a:r>
              <a:rPr lang="tr-TR" altLang="tr-TR" sz="1800" b="1" dirty="0" smtClean="0"/>
              <a:t>.(Saat </a:t>
            </a:r>
            <a:r>
              <a:rPr lang="tr-TR" altLang="tr-TR" sz="1800" b="1" dirty="0"/>
              <a:t>yönü 90 derecelik dönme ile aynıdır.)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03900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4" grpId="0" animBg="1"/>
      <p:bldP spid="40965" grpId="0" animBg="1"/>
      <p:bldP spid="40966" grpId="0" animBg="1"/>
      <p:bldP spid="40967" grpId="0" animBg="1"/>
      <p:bldP spid="40968" grpId="0"/>
      <p:bldP spid="40969" grpId="0"/>
      <p:bldP spid="40970" grpId="0"/>
      <p:bldP spid="40971" grpId="0"/>
      <p:bldP spid="40972" grpId="0" animBg="1"/>
      <p:bldP spid="40973" grpId="0"/>
      <p:bldP spid="40974" grpId="0" animBg="1"/>
      <p:bldP spid="40975" grpId="0"/>
      <p:bldP spid="40976" grpId="0"/>
      <p:bldP spid="40977" grpId="0" animBg="1"/>
      <p:bldP spid="40978" grpId="0"/>
      <p:bldP spid="40979" grpId="0"/>
      <p:bldP spid="40980" grpId="0" animBg="1"/>
      <p:bldP spid="40983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A601098-0025-4783-BFAE-4C45CB56647B}" type="slidenum">
              <a:rPr lang="tr-TR" altLang="tr-TR" sz="1400" smtClean="0"/>
              <a:pPr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tr-TR" altLang="tr-TR" sz="1400" smtClean="0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0" y="0"/>
            <a:ext cx="9144000" cy="764704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tr-TR" sz="2400" b="1" dirty="0">
                <a:solidFill>
                  <a:srgbClr val="FF0000"/>
                </a:solidFill>
              </a:rPr>
              <a:t>ÖRNEK-4) : </a:t>
            </a:r>
            <a:r>
              <a:rPr lang="tr-TR" sz="2400" b="1" dirty="0"/>
              <a:t>ABC üçgenini orijin etrafında saatin tersi yönünde 360 derece döndürünüz.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6172200" y="4581128"/>
            <a:ext cx="2895600" cy="1726010"/>
          </a:xfrm>
          <a:prstGeom prst="wedgeRectCallout">
            <a:avLst>
              <a:gd name="adj1" fmla="val -18671"/>
              <a:gd name="adj2" fmla="val 489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000" b="1" dirty="0"/>
              <a:t>Koordinatlar </a:t>
            </a:r>
            <a:r>
              <a:rPr lang="tr-TR" altLang="tr-TR" sz="2000" b="1" dirty="0" smtClean="0"/>
              <a:t>değişmez, aynı kalır. </a:t>
            </a:r>
            <a:r>
              <a:rPr lang="tr-TR" altLang="tr-TR" sz="2000" b="1" dirty="0"/>
              <a:t>Burada yön belirtmeye gerek yoktur.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tr-TR" altLang="tr-TR" sz="2000" b="1" dirty="0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1403350" y="14351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419100" y="24431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627313" y="24050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495300" y="1479550"/>
            <a:ext cx="2203450" cy="1039813"/>
          </a:xfrm>
          <a:prstGeom prst="triangle">
            <a:avLst>
              <a:gd name="adj" fmla="val 4850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030288" y="985838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A(-3,4)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0" y="27432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B(-5,2)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895475" y="26797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C(-1,2)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804024" y="3340677"/>
            <a:ext cx="12160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C’(-1,2)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6804024" y="1157865"/>
            <a:ext cx="121761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A’(-3,4)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6804024" y="2190319"/>
            <a:ext cx="12160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B’(-5,2)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495300" y="1471613"/>
            <a:ext cx="2203450" cy="1039812"/>
          </a:xfrm>
          <a:prstGeom prst="triangle">
            <a:avLst>
              <a:gd name="adj" fmla="val 48503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87826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rrowheads="1"/>
          </p:cNvSpPr>
          <p:nvPr/>
        </p:nvSpPr>
        <p:spPr bwMode="auto">
          <a:xfrm>
            <a:off x="152399" y="152400"/>
            <a:ext cx="8918547" cy="396280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>
                <a:solidFill>
                  <a:srgbClr val="FF0000"/>
                </a:solidFill>
              </a:rPr>
              <a:t>ÖRNEK-5) </a:t>
            </a:r>
            <a:r>
              <a:rPr lang="tr-TR" altLang="tr-TR" sz="1800" b="1" dirty="0">
                <a:solidFill>
                  <a:srgbClr val="FF0000"/>
                </a:solidFill>
              </a:rPr>
              <a:t>: </a:t>
            </a:r>
            <a:r>
              <a:rPr lang="tr-TR" altLang="tr-TR" sz="1800" b="1" dirty="0"/>
              <a:t>ABC üçgenini orijin etrafında </a:t>
            </a:r>
            <a:r>
              <a:rPr lang="tr-TR" altLang="tr-TR" sz="1800" b="1" dirty="0" smtClean="0"/>
              <a:t>saat </a:t>
            </a:r>
            <a:r>
              <a:rPr lang="tr-TR" altLang="tr-TR" sz="1800" b="1" dirty="0"/>
              <a:t>yönünde 90 derece döndürünüz.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071563"/>
            <a:ext cx="6324601" cy="546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904875" y="1627188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5" name="Oval 5"/>
          <p:cNvSpPr>
            <a:spLocks noChangeArrowheads="1"/>
          </p:cNvSpPr>
          <p:nvPr/>
        </p:nvSpPr>
        <p:spPr bwMode="auto">
          <a:xfrm>
            <a:off x="342900" y="26844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6" name="Oval 6"/>
          <p:cNvSpPr>
            <a:spLocks noChangeArrowheads="1"/>
          </p:cNvSpPr>
          <p:nvPr/>
        </p:nvSpPr>
        <p:spPr bwMode="auto">
          <a:xfrm>
            <a:off x="1981200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419100" y="1693863"/>
            <a:ext cx="1676400" cy="1066800"/>
          </a:xfrm>
          <a:prstGeom prst="triangle">
            <a:avLst>
              <a:gd name="adj" fmla="val 34185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457200" y="120015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A(-4,4)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0" y="2971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B(-5,2)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1744663" y="296545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C(-2,2)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6804248" y="840730"/>
            <a:ext cx="14282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A</a:t>
            </a:r>
            <a:r>
              <a:rPr lang="tr-TR" altLang="tr-TR" sz="2400" dirty="0" smtClean="0"/>
              <a:t>’(+4,+4</a:t>
            </a:r>
            <a:r>
              <a:rPr lang="tr-TR" altLang="tr-TR" sz="2400" dirty="0"/>
              <a:t>)</a:t>
            </a:r>
          </a:p>
        </p:txBody>
      </p:sp>
      <p:sp>
        <p:nvSpPr>
          <p:cNvPr id="40972" name="AutoShape 12"/>
          <p:cNvSpPr>
            <a:spLocks noChangeArrowheads="1"/>
          </p:cNvSpPr>
          <p:nvPr/>
        </p:nvSpPr>
        <p:spPr bwMode="auto">
          <a:xfrm>
            <a:off x="5957967" y="4437112"/>
            <a:ext cx="3058787" cy="1882775"/>
          </a:xfrm>
          <a:prstGeom prst="wedgeRectCallout">
            <a:avLst>
              <a:gd name="adj1" fmla="val -17583"/>
              <a:gd name="adj2" fmla="val 34486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None/>
              <a:defRPr/>
            </a:pPr>
            <a:r>
              <a:rPr lang="tr-TR" sz="1600" b="1" dirty="0" smtClean="0"/>
              <a:t>1)Koordinatlar </a:t>
            </a:r>
            <a:r>
              <a:rPr lang="tr-TR" sz="1600" b="1" dirty="0"/>
              <a:t>yer değiştirir.</a:t>
            </a:r>
          </a:p>
          <a:p>
            <a:pPr>
              <a:buNone/>
              <a:defRPr/>
            </a:pPr>
            <a:r>
              <a:rPr lang="tr-TR" sz="1800" b="1" dirty="0" smtClean="0"/>
              <a:t>A(+4,-4),</a:t>
            </a:r>
            <a:r>
              <a:rPr lang="tr-TR" sz="1800" b="1" dirty="0"/>
              <a:t>B</a:t>
            </a:r>
            <a:r>
              <a:rPr lang="tr-TR" sz="1800" b="1" dirty="0" smtClean="0"/>
              <a:t>(+2,-5),C(+2,-2)</a:t>
            </a:r>
            <a:endParaRPr lang="tr-TR" sz="1800" b="1" dirty="0"/>
          </a:p>
          <a:p>
            <a:pPr>
              <a:buNone/>
              <a:defRPr/>
            </a:pPr>
            <a:r>
              <a:rPr lang="tr-TR" sz="1600" b="1" dirty="0" smtClean="0"/>
              <a:t>2)Sağdaki </a:t>
            </a:r>
            <a:r>
              <a:rPr lang="tr-TR" sz="1600" b="1" dirty="0"/>
              <a:t>terimlerin işaretleri değişir.</a:t>
            </a:r>
          </a:p>
          <a:p>
            <a:pPr>
              <a:buNone/>
              <a:defRPr/>
            </a:pPr>
            <a:r>
              <a:rPr lang="tr-TR" sz="1800" b="1" dirty="0" smtClean="0"/>
              <a:t>A(+4,+4</a:t>
            </a:r>
            <a:r>
              <a:rPr lang="tr-TR" sz="1800" b="1" dirty="0"/>
              <a:t>),</a:t>
            </a:r>
            <a:r>
              <a:rPr lang="tr-TR" sz="1800" b="1" dirty="0" smtClean="0"/>
              <a:t>B(+2,+5</a:t>
            </a:r>
            <a:r>
              <a:rPr lang="tr-TR" sz="1800" b="1" dirty="0"/>
              <a:t>),</a:t>
            </a:r>
            <a:r>
              <a:rPr lang="tr-TR" sz="1800" b="1" dirty="0" smtClean="0"/>
              <a:t>C(+2,+2</a:t>
            </a:r>
            <a:r>
              <a:rPr lang="tr-TR" sz="1800" b="1" dirty="0"/>
              <a:t>)</a:t>
            </a:r>
          </a:p>
          <a:p>
            <a:pPr>
              <a:buNone/>
              <a:defRPr/>
            </a:pPr>
            <a:r>
              <a:rPr lang="tr-TR" sz="1800" b="1" dirty="0" smtClean="0">
                <a:solidFill>
                  <a:srgbClr val="FF0000"/>
                </a:solidFill>
              </a:rPr>
              <a:t>90 </a:t>
            </a:r>
            <a:r>
              <a:rPr lang="tr-TR" sz="1800" b="1" dirty="0">
                <a:solidFill>
                  <a:srgbClr val="FF0000"/>
                </a:solidFill>
              </a:rPr>
              <a:t>derece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4611672" y="1231900"/>
            <a:ext cx="14282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FF0000"/>
                </a:solidFill>
              </a:rPr>
              <a:t>A</a:t>
            </a:r>
            <a:r>
              <a:rPr lang="tr-TR" altLang="tr-TR" sz="2400" dirty="0" smtClean="0">
                <a:solidFill>
                  <a:srgbClr val="FF0000"/>
                </a:solidFill>
              </a:rPr>
              <a:t>’(+4,+4</a:t>
            </a:r>
            <a:r>
              <a:rPr lang="tr-TR" altLang="tr-TR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0974" name="Oval 14"/>
          <p:cNvSpPr>
            <a:spLocks noChangeArrowheads="1"/>
          </p:cNvSpPr>
          <p:nvPr/>
        </p:nvSpPr>
        <p:spPr bwMode="auto">
          <a:xfrm>
            <a:off x="5220072" y="165042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6804248" y="1533890"/>
            <a:ext cx="16643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B’ </a:t>
            </a:r>
            <a:r>
              <a:rPr lang="tr-TR" altLang="tr-TR" sz="2400" dirty="0" smtClean="0"/>
              <a:t>(+2,+5</a:t>
            </a:r>
            <a:r>
              <a:rPr lang="tr-TR" altLang="tr-TR" sz="2400" dirty="0"/>
              <a:t>)</a:t>
            </a: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5254070" y="2971800"/>
            <a:ext cx="13821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 smtClean="0">
                <a:solidFill>
                  <a:srgbClr val="FF0000"/>
                </a:solidFill>
              </a:rPr>
              <a:t>B(+2,+5</a:t>
            </a:r>
            <a:r>
              <a:rPr lang="tr-TR" altLang="tr-TR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0977" name="Oval 17"/>
          <p:cNvSpPr>
            <a:spLocks noChangeArrowheads="1"/>
          </p:cNvSpPr>
          <p:nvPr/>
        </p:nvSpPr>
        <p:spPr bwMode="auto">
          <a:xfrm>
            <a:off x="5695935" y="26463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6865311" y="2298998"/>
            <a:ext cx="15422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/>
              <a:t>C’ </a:t>
            </a:r>
            <a:r>
              <a:rPr lang="tr-TR" altLang="tr-TR" sz="2400" dirty="0" smtClean="0"/>
              <a:t>(+2,+2</a:t>
            </a:r>
            <a:r>
              <a:rPr lang="tr-TR" altLang="tr-TR" sz="2400" dirty="0"/>
              <a:t>)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3431190" y="2913063"/>
            <a:ext cx="13997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 smtClean="0">
                <a:solidFill>
                  <a:srgbClr val="FF0000"/>
                </a:solidFill>
              </a:rPr>
              <a:t>C(+2,+2</a:t>
            </a:r>
            <a:r>
              <a:rPr lang="tr-TR" altLang="tr-TR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0980" name="Oval 20"/>
          <p:cNvSpPr>
            <a:spLocks noChangeArrowheads="1"/>
          </p:cNvSpPr>
          <p:nvPr/>
        </p:nvSpPr>
        <p:spPr bwMode="auto">
          <a:xfrm>
            <a:off x="4139952" y="264636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40983" name="AutoShape 23"/>
          <p:cNvSpPr>
            <a:spLocks noChangeArrowheads="1"/>
          </p:cNvSpPr>
          <p:nvPr/>
        </p:nvSpPr>
        <p:spPr bwMode="auto">
          <a:xfrm rot="7982872">
            <a:off x="4479775" y="2112652"/>
            <a:ext cx="1461853" cy="1027028"/>
          </a:xfrm>
          <a:prstGeom prst="triangle">
            <a:avLst>
              <a:gd name="adj" fmla="val 34963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3" name="Metin kutusu 22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07982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4" grpId="0" animBg="1"/>
      <p:bldP spid="40965" grpId="0" animBg="1"/>
      <p:bldP spid="40966" grpId="0" animBg="1"/>
      <p:bldP spid="40967" grpId="0" animBg="1"/>
      <p:bldP spid="40968" grpId="0"/>
      <p:bldP spid="40969" grpId="0"/>
      <p:bldP spid="40970" grpId="0"/>
      <p:bldP spid="40971" grpId="0"/>
      <p:bldP spid="40972" grpId="0" animBg="1"/>
      <p:bldP spid="40973" grpId="0"/>
      <p:bldP spid="40974" grpId="0" animBg="1"/>
      <p:bldP spid="40975" grpId="0"/>
      <p:bldP spid="40976" grpId="0"/>
      <p:bldP spid="40977" grpId="0" animBg="1"/>
      <p:bldP spid="40978" grpId="0"/>
      <p:bldP spid="40979" grpId="0"/>
      <p:bldP spid="40980" grpId="0" animBg="1"/>
      <p:bldP spid="4098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52400" y="152400"/>
            <a:ext cx="8839200" cy="396280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>
                <a:solidFill>
                  <a:srgbClr val="FF0000"/>
                </a:solidFill>
              </a:rPr>
              <a:t>ÖRNEK-6) </a:t>
            </a:r>
            <a:r>
              <a:rPr lang="tr-TR" altLang="tr-TR" sz="1800" b="1" dirty="0" smtClean="0"/>
              <a:t>ABC </a:t>
            </a:r>
            <a:r>
              <a:rPr lang="tr-TR" altLang="tr-TR" sz="1800" b="1" dirty="0"/>
              <a:t>üçgenini orijin etrafında </a:t>
            </a:r>
            <a:r>
              <a:rPr lang="tr-TR" altLang="tr-TR" sz="1800" b="1" dirty="0" smtClean="0"/>
              <a:t>saat yönünde </a:t>
            </a:r>
            <a:r>
              <a:rPr lang="tr-TR" altLang="tr-TR" sz="1800" b="1" dirty="0"/>
              <a:t>180 derece döndürünüz.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0668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62000" y="1066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A(-4,4)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1028700" y="16002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FF0000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87313" y="2971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B(-5,2)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66888" y="2938463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C(-2,2)</a:t>
            </a: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127250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65150" y="1714500"/>
            <a:ext cx="1676400" cy="1066800"/>
          </a:xfrm>
          <a:prstGeom prst="triangle">
            <a:avLst>
              <a:gd name="adj" fmla="val 3418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5583238" y="701675"/>
            <a:ext cx="3408363" cy="2025650"/>
          </a:xfrm>
          <a:prstGeom prst="wedgeRectCallout">
            <a:avLst>
              <a:gd name="adj1" fmla="val -17583"/>
              <a:gd name="adj2" fmla="val 4427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None/>
              <a:defRPr/>
            </a:pPr>
            <a:r>
              <a:rPr lang="tr-TR" sz="1800" b="1" dirty="0"/>
              <a:t>1)Koordinatlar yer değiştirir.</a:t>
            </a:r>
          </a:p>
          <a:p>
            <a:pPr>
              <a:buNone/>
              <a:defRPr/>
            </a:pPr>
            <a:r>
              <a:rPr lang="tr-TR" sz="2000" b="1" dirty="0"/>
              <a:t>A(+4,-4),B(+2,-5),C(+2,-2)</a:t>
            </a:r>
          </a:p>
          <a:p>
            <a:pPr>
              <a:buNone/>
              <a:defRPr/>
            </a:pPr>
            <a:r>
              <a:rPr lang="tr-TR" sz="1800" b="1" dirty="0" smtClean="0"/>
              <a:t>2)Sağdaki </a:t>
            </a:r>
            <a:r>
              <a:rPr lang="tr-TR" sz="1800" b="1" dirty="0"/>
              <a:t>terimlerin işaretleri değişir.</a:t>
            </a:r>
          </a:p>
          <a:p>
            <a:pPr>
              <a:buNone/>
              <a:defRPr/>
            </a:pPr>
            <a:r>
              <a:rPr lang="tr-TR" sz="2000" b="1" dirty="0" smtClean="0"/>
              <a:t>A(+4,+4</a:t>
            </a:r>
            <a:r>
              <a:rPr lang="tr-TR" sz="2000" b="1" dirty="0"/>
              <a:t>),</a:t>
            </a:r>
            <a:r>
              <a:rPr lang="tr-TR" sz="2000" b="1" dirty="0" smtClean="0"/>
              <a:t>B(+2,+5</a:t>
            </a:r>
            <a:r>
              <a:rPr lang="tr-TR" sz="2000" b="1" dirty="0"/>
              <a:t>),</a:t>
            </a:r>
            <a:r>
              <a:rPr lang="tr-TR" sz="2000" b="1" dirty="0" smtClean="0"/>
              <a:t>C(+2,+2</a:t>
            </a:r>
            <a:r>
              <a:rPr lang="tr-TR" sz="2000" b="1" dirty="0"/>
              <a:t>)</a:t>
            </a:r>
          </a:p>
          <a:p>
            <a:pPr>
              <a:buNone/>
              <a:defRPr/>
            </a:pPr>
            <a:r>
              <a:rPr lang="tr-TR" sz="2000" b="1" dirty="0">
                <a:solidFill>
                  <a:srgbClr val="FF0000"/>
                </a:solidFill>
              </a:rPr>
              <a:t>90 derece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953000" y="5867400"/>
            <a:ext cx="11430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A(4,-4)</a:t>
            </a: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5410200" y="56388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FF0000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326063" y="4148860"/>
            <a:ext cx="11430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B(5,-2)</a:t>
            </a:r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5981700" y="46482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810000" y="4164013"/>
            <a:ext cx="11430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C(2,-2)</a:t>
            </a: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4343400" y="46482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33810" name="AutoShape 7"/>
          <p:cNvSpPr>
            <a:spLocks noChangeArrowheads="1"/>
          </p:cNvSpPr>
          <p:nvPr/>
        </p:nvSpPr>
        <p:spPr bwMode="auto">
          <a:xfrm rot="2619904">
            <a:off x="4706938" y="4267200"/>
            <a:ext cx="1471612" cy="1135063"/>
          </a:xfrm>
          <a:prstGeom prst="triangle">
            <a:avLst>
              <a:gd name="adj" fmla="val 7865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1" y="5032570"/>
            <a:ext cx="3059831" cy="1825430"/>
          </a:xfrm>
          <a:prstGeom prst="wedgeRectCallout">
            <a:avLst>
              <a:gd name="adj1" fmla="val -17583"/>
              <a:gd name="adj2" fmla="val 4427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None/>
              <a:defRPr/>
            </a:pPr>
            <a:r>
              <a:rPr lang="tr-TR" sz="1600" b="1" dirty="0" smtClean="0"/>
              <a:t>3)Koordinatlar </a:t>
            </a:r>
            <a:r>
              <a:rPr lang="tr-TR" sz="1600" b="1" dirty="0"/>
              <a:t>yer değiştirir.</a:t>
            </a:r>
          </a:p>
          <a:p>
            <a:pPr>
              <a:buNone/>
              <a:defRPr/>
            </a:pPr>
            <a:r>
              <a:rPr lang="tr-TR" sz="1800" b="1" dirty="0"/>
              <a:t>A</a:t>
            </a:r>
            <a:r>
              <a:rPr lang="tr-TR" sz="1800" b="1" dirty="0" smtClean="0"/>
              <a:t>(+4,+4</a:t>
            </a:r>
            <a:r>
              <a:rPr lang="tr-TR" sz="1800" b="1" dirty="0"/>
              <a:t>),</a:t>
            </a:r>
            <a:r>
              <a:rPr lang="tr-TR" sz="1800" b="1" dirty="0" smtClean="0"/>
              <a:t>B(+5,+2</a:t>
            </a:r>
            <a:r>
              <a:rPr lang="tr-TR" sz="1800" b="1" dirty="0" smtClean="0"/>
              <a:t>),</a:t>
            </a:r>
            <a:r>
              <a:rPr lang="tr-TR" sz="1800" b="1" dirty="0" smtClean="0"/>
              <a:t>C(+2,+2)</a:t>
            </a:r>
            <a:endParaRPr lang="tr-TR" sz="1800" b="1" dirty="0"/>
          </a:p>
          <a:p>
            <a:pPr>
              <a:buNone/>
              <a:defRPr/>
            </a:pPr>
            <a:r>
              <a:rPr lang="tr-TR" sz="1600" b="1" dirty="0" smtClean="0"/>
              <a:t>4)Sağdaki </a:t>
            </a:r>
            <a:r>
              <a:rPr lang="tr-TR" sz="1600" b="1" dirty="0"/>
              <a:t>terimlerin işaretleri değişir</a:t>
            </a:r>
            <a:r>
              <a:rPr lang="tr-TR" sz="1600" b="1" dirty="0" smtClean="0"/>
              <a:t>.</a:t>
            </a:r>
          </a:p>
          <a:p>
            <a:pPr>
              <a:buNone/>
              <a:defRPr/>
            </a:pPr>
            <a:r>
              <a:rPr lang="tr-TR" sz="1600" b="1" dirty="0" smtClean="0"/>
              <a:t>A(+4</a:t>
            </a:r>
            <a:r>
              <a:rPr lang="tr-TR" sz="1600" b="1" dirty="0"/>
              <a:t>,-4),</a:t>
            </a:r>
            <a:r>
              <a:rPr lang="tr-TR" sz="1600" b="1" dirty="0" smtClean="0"/>
              <a:t>B(+5</a:t>
            </a:r>
            <a:r>
              <a:rPr lang="tr-TR" sz="1600" b="1" dirty="0"/>
              <a:t>,-2),</a:t>
            </a:r>
            <a:r>
              <a:rPr lang="tr-TR" sz="1600" b="1" dirty="0" smtClean="0"/>
              <a:t>C(+2</a:t>
            </a:r>
            <a:r>
              <a:rPr lang="tr-TR" sz="1600" b="1" dirty="0"/>
              <a:t>,-2)</a:t>
            </a:r>
          </a:p>
          <a:p>
            <a:pPr>
              <a:buNone/>
              <a:defRPr/>
            </a:pPr>
            <a:r>
              <a:rPr lang="tr-TR" sz="1800" b="1" dirty="0" smtClean="0">
                <a:solidFill>
                  <a:srgbClr val="FF0000"/>
                </a:solidFill>
              </a:rPr>
              <a:t>180 </a:t>
            </a:r>
            <a:r>
              <a:rPr lang="tr-TR" sz="1800" b="1" dirty="0">
                <a:solidFill>
                  <a:srgbClr val="FF0000"/>
                </a:solidFill>
              </a:rPr>
              <a:t>derece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21" name="Dikdörtgen 20"/>
          <p:cNvSpPr>
            <a:spLocks noChangeArrowheads="1"/>
          </p:cNvSpPr>
          <p:nvPr/>
        </p:nvSpPr>
        <p:spPr bwMode="auto">
          <a:xfrm>
            <a:off x="6328736" y="3179661"/>
            <a:ext cx="2674937" cy="286232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/>
              <a:t>   Her ikisi de işaret değiştirip yer değiştirmezler.(Saat yönü 180 derecelik dönme ile aynıdır.) Burada yön belirtmeye gerek yoktur</a:t>
            </a:r>
            <a:r>
              <a:rPr lang="tr-TR" altLang="tr-TR" sz="1800" b="1" dirty="0" smtClean="0"/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/>
              <a:t>Saat yönü 180 ile saatin tersi yön 180 derece aynıdır.</a:t>
            </a:r>
            <a:endParaRPr lang="tr-TR" altLang="tr-TR" sz="1800" b="1" dirty="0"/>
          </a:p>
        </p:txBody>
      </p:sp>
    </p:spTree>
    <p:extLst>
      <p:ext uri="{BB962C8B-B14F-4D97-AF65-F5344CB8AC3E}">
        <p14:creationId xmlns:p14="http://schemas.microsoft.com/office/powerpoint/2010/main" val="162316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33810" grpId="0" animBg="1"/>
      <p:bldP spid="19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52400" y="152400"/>
            <a:ext cx="8896482" cy="396280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>
                <a:solidFill>
                  <a:srgbClr val="FF0000"/>
                </a:solidFill>
              </a:rPr>
              <a:t>ÖRNEK-7)</a:t>
            </a:r>
            <a:r>
              <a:rPr lang="tr-TR" altLang="tr-TR" sz="1800" b="1" dirty="0" smtClean="0"/>
              <a:t>ABC </a:t>
            </a:r>
            <a:r>
              <a:rPr lang="tr-TR" altLang="tr-TR" sz="1800" b="1" dirty="0"/>
              <a:t>üçgenini orijin etrafında </a:t>
            </a:r>
            <a:r>
              <a:rPr lang="tr-TR" altLang="tr-TR" sz="1800" b="1" dirty="0" smtClean="0"/>
              <a:t>saat yönünde  </a:t>
            </a:r>
            <a:r>
              <a:rPr lang="tr-TR" altLang="tr-TR" sz="1800" b="1" dirty="0"/>
              <a:t>270 derece  döndürünüz</a:t>
            </a:r>
            <a:r>
              <a:rPr lang="tr-TR" altLang="tr-TR" sz="1800" b="1" dirty="0" smtClean="0"/>
              <a:t>..</a:t>
            </a:r>
            <a:endParaRPr lang="tr-TR" altLang="tr-TR" sz="18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10668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62000" y="1066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FF0000"/>
                </a:solidFill>
              </a:rPr>
              <a:t>A(-4,4)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1028700" y="16002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FF0000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87313" y="2971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B(-5,2)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66888" y="2938463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C(-2,2)</a:t>
            </a: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127250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65150" y="1714500"/>
            <a:ext cx="1676400" cy="1066800"/>
          </a:xfrm>
          <a:prstGeom prst="triangle">
            <a:avLst>
              <a:gd name="adj" fmla="val 34185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6152315" y="703388"/>
            <a:ext cx="2896567" cy="1544512"/>
          </a:xfrm>
          <a:prstGeom prst="wedgeRectCallout">
            <a:avLst>
              <a:gd name="adj1" fmla="val -17583"/>
              <a:gd name="adj2" fmla="val 4427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buNone/>
              <a:defRPr/>
            </a:pPr>
            <a:r>
              <a:rPr lang="tr-TR" sz="1800" b="1" dirty="0" smtClean="0">
                <a:solidFill>
                  <a:srgbClr val="FF0000"/>
                </a:solidFill>
              </a:rPr>
              <a:t>Açıklama: </a:t>
            </a:r>
          </a:p>
          <a:p>
            <a:pPr algn="ctr">
              <a:buNone/>
              <a:defRPr/>
            </a:pPr>
            <a:r>
              <a:rPr lang="tr-TR" sz="1800" b="1" dirty="0" smtClean="0"/>
              <a:t>Saat yönün  de 270 derece ile saatin tersi yönünde  90 derece aynıdır.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076737" y="3995331"/>
            <a:ext cx="2972145" cy="240065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tr-TR" b="1" dirty="0" smtClean="0">
                <a:solidFill>
                  <a:srgbClr val="FF0000"/>
                </a:solidFill>
              </a:rPr>
              <a:t>Saatin tersi yön 90 derece yolu uygulandı</a:t>
            </a:r>
          </a:p>
          <a:p>
            <a:pPr>
              <a:buNone/>
              <a:defRPr/>
            </a:pPr>
            <a:r>
              <a:rPr lang="tr-TR" b="1" dirty="0" smtClean="0"/>
              <a:t>1)Koordinatlar </a:t>
            </a:r>
            <a:r>
              <a:rPr lang="tr-TR" b="1" dirty="0"/>
              <a:t>yer değiştirir.</a:t>
            </a:r>
          </a:p>
          <a:p>
            <a:pPr>
              <a:buNone/>
              <a:defRPr/>
            </a:pPr>
            <a:r>
              <a:rPr lang="tr-TR" sz="2000" b="1" dirty="0"/>
              <a:t>A(+4,-4),B(+2,-5),C(+2,-2)</a:t>
            </a:r>
          </a:p>
          <a:p>
            <a:pPr>
              <a:buNone/>
              <a:defRPr/>
            </a:pPr>
            <a:r>
              <a:rPr lang="tr-TR" b="1" dirty="0" smtClean="0"/>
              <a:t>2)Soldaki </a:t>
            </a:r>
            <a:r>
              <a:rPr lang="tr-TR" b="1" dirty="0"/>
              <a:t>terimlerin işaretleri değişir.</a:t>
            </a:r>
          </a:p>
          <a:p>
            <a:pPr>
              <a:buNone/>
              <a:defRPr/>
            </a:pPr>
            <a:r>
              <a:rPr lang="tr-TR" sz="2000" b="1" dirty="0"/>
              <a:t>A(-</a:t>
            </a:r>
            <a:r>
              <a:rPr lang="tr-TR" sz="2000" b="1" dirty="0" smtClean="0"/>
              <a:t>4,-4</a:t>
            </a:r>
            <a:r>
              <a:rPr lang="tr-TR" sz="2000" b="1" dirty="0"/>
              <a:t>),</a:t>
            </a:r>
            <a:r>
              <a:rPr lang="tr-TR" sz="2000" b="1" dirty="0" smtClean="0"/>
              <a:t>B(-2,-</a:t>
            </a:r>
            <a:r>
              <a:rPr lang="tr-TR" sz="2000" b="1" dirty="0" smtClean="0"/>
              <a:t>5</a:t>
            </a:r>
            <a:r>
              <a:rPr lang="tr-TR" sz="2000" b="1" dirty="0" smtClean="0"/>
              <a:t>),</a:t>
            </a:r>
            <a:r>
              <a:rPr lang="tr-TR" sz="2000" b="1" dirty="0"/>
              <a:t>C(-2,-2)</a:t>
            </a:r>
          </a:p>
          <a:p>
            <a:pPr>
              <a:buNone/>
              <a:defRPr/>
            </a:pPr>
            <a:r>
              <a:rPr lang="tr-TR" sz="2000" b="1" dirty="0" smtClean="0">
                <a:solidFill>
                  <a:srgbClr val="FF0000"/>
                </a:solidFill>
              </a:rPr>
              <a:t>Saatin tersi yön 90 </a:t>
            </a:r>
            <a:r>
              <a:rPr lang="tr-TR" sz="2000" b="1" dirty="0">
                <a:solidFill>
                  <a:srgbClr val="FF0000"/>
                </a:solidFill>
              </a:rPr>
              <a:t>derece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23093" y="5934323"/>
            <a:ext cx="12282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FF0000"/>
                </a:solidFill>
              </a:rPr>
              <a:t>A</a:t>
            </a:r>
            <a:r>
              <a:rPr lang="tr-TR" altLang="tr-TR" sz="2400" dirty="0" smtClean="0">
                <a:solidFill>
                  <a:srgbClr val="FF0000"/>
                </a:solidFill>
              </a:rPr>
              <a:t>(-4,-4</a:t>
            </a:r>
            <a:r>
              <a:rPr lang="tr-TR" altLang="tr-TR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1028700" y="558924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FF0000"/>
              </a:solidFill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1895475" y="6395988"/>
            <a:ext cx="12282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FF0000"/>
                </a:solidFill>
              </a:rPr>
              <a:t>B</a:t>
            </a:r>
            <a:r>
              <a:rPr lang="tr-TR" altLang="tr-TR" sz="2400" dirty="0" smtClean="0">
                <a:solidFill>
                  <a:srgbClr val="FF0000"/>
                </a:solidFill>
              </a:rPr>
              <a:t>(-2,-5</a:t>
            </a:r>
            <a:r>
              <a:rPr lang="tr-TR" altLang="tr-TR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4" name="Oval 5"/>
          <p:cNvSpPr>
            <a:spLocks noChangeArrowheads="1"/>
          </p:cNvSpPr>
          <p:nvPr/>
        </p:nvSpPr>
        <p:spPr bwMode="auto">
          <a:xfrm>
            <a:off x="2068740" y="6167388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127250" y="4869160"/>
            <a:ext cx="12458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 dirty="0">
                <a:solidFill>
                  <a:srgbClr val="FF0000"/>
                </a:solidFill>
              </a:rPr>
              <a:t>C</a:t>
            </a:r>
            <a:r>
              <a:rPr lang="tr-TR" altLang="tr-TR" sz="2400" dirty="0" smtClean="0">
                <a:solidFill>
                  <a:srgbClr val="FF0000"/>
                </a:solidFill>
              </a:rPr>
              <a:t>(-2,-2</a:t>
            </a:r>
            <a:r>
              <a:rPr lang="tr-TR" altLang="tr-TR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6" name="Oval 6"/>
          <p:cNvSpPr>
            <a:spLocks noChangeArrowheads="1"/>
          </p:cNvSpPr>
          <p:nvPr/>
        </p:nvSpPr>
        <p:spPr bwMode="auto">
          <a:xfrm>
            <a:off x="2039711" y="4647817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auto">
          <a:xfrm rot="8093523">
            <a:off x="1303905" y="5049094"/>
            <a:ext cx="1471612" cy="1131887"/>
          </a:xfrm>
          <a:prstGeom prst="triangle">
            <a:avLst>
              <a:gd name="adj" fmla="val 71324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8" name="Metin kutusu 27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84955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52400" y="152400"/>
            <a:ext cx="8839200" cy="609600"/>
          </a:xfrm>
          <a:prstGeom prst="wedgeRectCallout">
            <a:avLst>
              <a:gd name="adj1" fmla="val -12444"/>
              <a:gd name="adj2" fmla="val 25000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>
                <a:solidFill>
                  <a:srgbClr val="FF0000"/>
                </a:solidFill>
              </a:rPr>
              <a:t>ÖRNEK-8) </a:t>
            </a:r>
            <a:r>
              <a:rPr lang="tr-TR" altLang="tr-TR" sz="1800" b="1" dirty="0">
                <a:solidFill>
                  <a:srgbClr val="FF0000"/>
                </a:solidFill>
              </a:rPr>
              <a:t>: </a:t>
            </a:r>
            <a:r>
              <a:rPr lang="tr-TR" altLang="tr-TR" sz="1800" b="1" dirty="0"/>
              <a:t>ABC üçgenini orijin etrafında saatin tersi yönünde  360 derece  döndürünüz. Şekil kendisi ile </a:t>
            </a:r>
            <a:r>
              <a:rPr lang="tr-TR" altLang="tr-TR" sz="1800" b="1" dirty="0" smtClean="0"/>
              <a:t>üst üste çakışır</a:t>
            </a:r>
            <a:r>
              <a:rPr lang="tr-TR" altLang="tr-TR" sz="1800" b="1" dirty="0"/>
              <a:t>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066800"/>
            <a:ext cx="6324600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62000" y="1066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A(-4,4)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1028700" y="16002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FF0000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87313" y="2971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B(-5,2)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66888" y="2938463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C(-2,2)</a:t>
            </a: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127250" y="26670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65150" y="1714500"/>
            <a:ext cx="1676400" cy="1066800"/>
          </a:xfrm>
          <a:prstGeom prst="triangle">
            <a:avLst>
              <a:gd name="adj" fmla="val 34185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6210300" y="1252537"/>
            <a:ext cx="2781300" cy="1544637"/>
          </a:xfrm>
          <a:prstGeom prst="wedgeRectCallout">
            <a:avLst>
              <a:gd name="adj1" fmla="val -17583"/>
              <a:gd name="adj2" fmla="val 44278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/>
              <a:t>Orijin etrafında saatin tersi yönde 360 derece </a:t>
            </a:r>
            <a:r>
              <a:rPr lang="tr-TR" altLang="tr-TR" sz="1800" b="1" dirty="0" smtClean="0"/>
              <a:t>ile saat yönünde 360 derece dönme aynıdır.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1800" b="1" dirty="0" smtClean="0"/>
              <a:t>koordinatlar </a:t>
            </a:r>
            <a:r>
              <a:rPr lang="tr-TR" altLang="tr-TR" sz="1800" b="1" dirty="0" smtClean="0"/>
              <a:t>değişmez.</a:t>
            </a:r>
            <a:endParaRPr lang="tr-TR" altLang="tr-TR" sz="1800" b="1" dirty="0"/>
          </a:p>
        </p:txBody>
      </p:sp>
      <p:sp>
        <p:nvSpPr>
          <p:cNvPr id="20" name="Dikdörtgen 19"/>
          <p:cNvSpPr/>
          <p:nvPr/>
        </p:nvSpPr>
        <p:spPr>
          <a:xfrm>
            <a:off x="6210300" y="5445224"/>
            <a:ext cx="2781300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tr-TR" altLang="tr-TR" b="1" dirty="0"/>
              <a:t>Koordinatlar değişmez, aynı kalır. Burada yön belirtmeye gerek yoktur. </a:t>
            </a: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762000" y="1066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A(-4,4)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96838" y="2971800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B(-5,2)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1766888" y="2932113"/>
            <a:ext cx="113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FF0000"/>
                </a:solidFill>
              </a:rPr>
              <a:t>C(-2,2)</a:t>
            </a: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1049338" y="1611313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FF0000"/>
              </a:solidFill>
            </a:endParaRPr>
          </a:p>
        </p:txBody>
      </p:sp>
      <p:sp>
        <p:nvSpPr>
          <p:cNvPr id="32" name="Oval 5"/>
          <p:cNvSpPr>
            <a:spLocks noChangeArrowheads="1"/>
          </p:cNvSpPr>
          <p:nvPr/>
        </p:nvSpPr>
        <p:spPr bwMode="auto">
          <a:xfrm>
            <a:off x="525463" y="26543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2141538" y="2654300"/>
            <a:ext cx="228600" cy="2286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565150" y="1730375"/>
            <a:ext cx="1676400" cy="1066800"/>
          </a:xfrm>
          <a:prstGeom prst="triangle">
            <a:avLst>
              <a:gd name="adj" fmla="val 34185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/>
          </a:p>
        </p:txBody>
      </p:sp>
      <p:sp>
        <p:nvSpPr>
          <p:cNvPr id="21" name="Metin kutusu 20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542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9" grpId="0" animBg="1"/>
      <p:bldP spid="20" grpId="0" animBg="1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52400" y="228600"/>
            <a:ext cx="8839200" cy="1219200"/>
          </a:xfrm>
          <a:prstGeom prst="wedgeRectCallout">
            <a:avLst>
              <a:gd name="adj1" fmla="val 1903"/>
              <a:gd name="adj2" fmla="val -455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>
                <a:solidFill>
                  <a:srgbClr val="FF0000"/>
                </a:solidFill>
              </a:rPr>
              <a:t>DÖNME HAREKETİNİN MERKEZİ (AĞIRLIK MERKEZİ)</a:t>
            </a:r>
            <a:r>
              <a:rPr lang="tr-TR" altLang="tr-TR"/>
              <a:t> : Bir şeklin etrafında döndürüldüğü noktaya dönme hareketinin merkezi denir. Dönme hareketinin merkezi “O” noktasıdır.Dönme hareketinin merkezine ağırlık merkezide denir. Ağırlık merkezi SİMETRİ EKSENLERİNİN kesim noktasıdır.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274320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3200400" y="1828800"/>
            <a:ext cx="2895600" cy="609600"/>
          </a:xfrm>
          <a:prstGeom prst="wedgeRectCallout">
            <a:avLst>
              <a:gd name="adj1" fmla="val -104222"/>
              <a:gd name="adj2" fmla="val 6380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/>
              <a:t>Ağırlık merkezi (Dönme merkezi)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33528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3352800" y="5271943"/>
            <a:ext cx="5562600" cy="1219200"/>
          </a:xfrm>
          <a:prstGeom prst="wedgeRectCallout">
            <a:avLst>
              <a:gd name="adj1" fmla="val -10532"/>
              <a:gd name="adj2" fmla="val -417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/>
              <a:t>	Bir çemberde bir kirişin orta dikme doğrusu çemberin merkezinden geçer. Bu merkez çemberin dönme merkezidir. O noktası çemberin simetri eksenlerinin kesim noktasıdır.</a:t>
            </a: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057400"/>
            <a:ext cx="220980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2286000" y="3200400"/>
            <a:ext cx="4572000" cy="1143000"/>
          </a:xfrm>
          <a:prstGeom prst="wedgeRectCallout">
            <a:avLst>
              <a:gd name="adj1" fmla="val 53611"/>
              <a:gd name="adj2" fmla="val -3708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/>
              <a:t>Saatin akrep (kısa kol) ve yelkovanın (uzun kol) üst üste çakıştığı nokta akrep ve yelkovanın dönme hareketinin merkezidir.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90886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4" grpId="0" animBg="1"/>
      <p:bldP spid="17416" grpId="0" animBg="1"/>
      <p:bldP spid="174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23728" y="305094"/>
            <a:ext cx="4531626" cy="1323439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</a:rPr>
              <a:t>hazırlayan</a:t>
            </a:r>
            <a:endParaRPr lang="tr-TR" sz="80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65914" y="4452334"/>
            <a:ext cx="8631026" cy="2088232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2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475" y="3462721"/>
            <a:ext cx="3296923" cy="299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2736639" y="155607"/>
            <a:ext cx="3320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sz="3200" b="1" dirty="0">
                <a:solidFill>
                  <a:srgbClr val="FF0000"/>
                </a:solidFill>
              </a:rPr>
              <a:t>DÖNME HAREKETİ</a:t>
            </a:r>
            <a:endParaRPr lang="tr-TR" altLang="tr-TR" sz="3200" b="1" dirty="0"/>
          </a:p>
        </p:txBody>
      </p:sp>
      <p:sp>
        <p:nvSpPr>
          <p:cNvPr id="5" name="Dikdörtgen Belirtme Çizgisi 4"/>
          <p:cNvSpPr/>
          <p:nvPr/>
        </p:nvSpPr>
        <p:spPr>
          <a:xfrm>
            <a:off x="179512" y="155607"/>
            <a:ext cx="2473420" cy="6302283"/>
          </a:xfrm>
          <a:prstGeom prst="wedgeRectCallout">
            <a:avLst>
              <a:gd name="adj1" fmla="val 65985"/>
              <a:gd name="adj2" fmla="val -408"/>
            </a:avLst>
          </a:prstGeom>
          <a:solidFill>
            <a:srgbClr val="4F81BD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rgbClr val="FF0000"/>
              </a:solidFill>
            </a:endParaRP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1) </a:t>
            </a:r>
            <a:r>
              <a:rPr lang="tr-TR" sz="2400" b="1" dirty="0" smtClean="0">
                <a:solidFill>
                  <a:schemeClr val="tx1"/>
                </a:solidFill>
              </a:rPr>
              <a:t>Saatin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tersi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yönde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yapılan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Dönme Hareketi Sağdan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sola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yapılan dönme hareketidir.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Koordinat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Düzleminde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Her 90 </a:t>
            </a:r>
            <a:r>
              <a:rPr lang="tr-TR" sz="2400" b="1" dirty="0" smtClean="0">
                <a:solidFill>
                  <a:srgbClr val="FF0000"/>
                </a:solidFill>
              </a:rPr>
              <a:t>derecede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Terimler yer değiştirip</a:t>
            </a:r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Soldaki Terimin</a:t>
            </a:r>
            <a:endParaRPr lang="tr-TR" sz="2400" b="1" dirty="0">
              <a:solidFill>
                <a:srgbClr val="FF0000"/>
              </a:solidFill>
            </a:endParaRP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İşareti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Değişir.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6228184" y="201818"/>
            <a:ext cx="2798858" cy="6256071"/>
          </a:xfrm>
          <a:prstGeom prst="wedgeRectCallout">
            <a:avLst>
              <a:gd name="adj1" fmla="val -60741"/>
              <a:gd name="adj2" fmla="val -385"/>
            </a:avLst>
          </a:prstGeom>
          <a:solidFill>
            <a:srgbClr val="4F81BD">
              <a:alpha val="2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2) </a:t>
            </a:r>
            <a:r>
              <a:rPr lang="tr-TR" sz="2400" b="1" dirty="0" smtClean="0">
                <a:solidFill>
                  <a:schemeClr val="tx1"/>
                </a:solidFill>
              </a:rPr>
              <a:t>Saat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yönünde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yapılan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Dönme Hareketi Soldan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sağa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yapılan 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dönme hareketidir.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Koordinat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Düzleminde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Her 90 </a:t>
            </a:r>
            <a:r>
              <a:rPr lang="tr-TR" sz="2400" b="1" dirty="0" smtClean="0">
                <a:solidFill>
                  <a:srgbClr val="FF0000"/>
                </a:solidFill>
              </a:rPr>
              <a:t>derecede</a:t>
            </a:r>
          </a:p>
          <a:p>
            <a:pPr algn="ctr"/>
            <a:r>
              <a:rPr lang="tr-TR" sz="2400" b="1" dirty="0">
                <a:solidFill>
                  <a:srgbClr val="FF0000"/>
                </a:solidFill>
              </a:rPr>
              <a:t>Terimler yer değiştirip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Sağdaki Terimin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İşareti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Değişir.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6" y="404664"/>
            <a:ext cx="9116114" cy="5689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6270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2339752" y="151373"/>
            <a:ext cx="46197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altLang="tr-TR" sz="3200" b="1" dirty="0" smtClean="0">
                <a:solidFill>
                  <a:srgbClr val="FF0000"/>
                </a:solidFill>
              </a:rPr>
              <a:t>KOORDİNAT DÜZLEMİNDE</a:t>
            </a:r>
          </a:p>
          <a:p>
            <a:pPr algn="ctr"/>
            <a:r>
              <a:rPr lang="tr-TR" altLang="tr-TR" sz="3200" b="1" dirty="0" smtClean="0">
                <a:solidFill>
                  <a:srgbClr val="FF0000"/>
                </a:solidFill>
              </a:rPr>
              <a:t>DÖNME </a:t>
            </a:r>
            <a:r>
              <a:rPr lang="tr-TR" altLang="tr-TR" sz="3200" b="1" dirty="0">
                <a:solidFill>
                  <a:srgbClr val="FF0000"/>
                </a:solidFill>
              </a:rPr>
              <a:t>HAREKETİ</a:t>
            </a:r>
            <a:endParaRPr lang="tr-TR" altLang="tr-TR" sz="3200" b="1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81639" y="1228591"/>
            <a:ext cx="8928992" cy="2200409"/>
          </a:xfrm>
          <a:prstGeom prst="wedgeRectCallout">
            <a:avLst>
              <a:gd name="adj1" fmla="val -22843"/>
              <a:gd name="adj2" fmla="val -22824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A) SAAT </a:t>
            </a:r>
            <a:r>
              <a:rPr lang="tr-TR" sz="2000" b="1" dirty="0">
                <a:solidFill>
                  <a:srgbClr val="FF0000"/>
                </a:solidFill>
              </a:rPr>
              <a:t>YÖNÜNDE </a:t>
            </a:r>
            <a:r>
              <a:rPr lang="tr-TR" sz="2000" b="1" dirty="0" smtClean="0">
                <a:solidFill>
                  <a:srgbClr val="FF0000"/>
                </a:solidFill>
              </a:rPr>
              <a:t>YAPILAN </a:t>
            </a:r>
            <a:r>
              <a:rPr lang="tr-TR" sz="2000" b="1" dirty="0">
                <a:solidFill>
                  <a:srgbClr val="FF0000"/>
                </a:solidFill>
              </a:rPr>
              <a:t>DÖNME HAREKETİ: 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Soldan </a:t>
            </a:r>
            <a:r>
              <a:rPr lang="tr-TR" sz="2400" b="1" dirty="0"/>
              <a:t>s</a:t>
            </a:r>
            <a:r>
              <a:rPr lang="tr-TR" sz="2400" b="1" dirty="0" smtClean="0"/>
              <a:t>ağa doğru yapılan dönme hareketine saat yönünde yapılan dönme hareketi denir.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     Koordinat düzlemin de sağa doğru yapılan dönme hareketin de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A-1) </a:t>
            </a:r>
            <a:r>
              <a:rPr lang="tr-TR" sz="2400" b="1" dirty="0" smtClean="0"/>
              <a:t>Her 90  derecede ikilinin terimleri yer değiştirir.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A-2) </a:t>
            </a:r>
            <a:r>
              <a:rPr lang="tr-TR" sz="2400" b="1" dirty="0" smtClean="0"/>
              <a:t>Her zaman sağda olan terimin işareti değişir.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14640" y="3628825"/>
            <a:ext cx="8895991" cy="17389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Örnek-1: </a:t>
            </a:r>
            <a:r>
              <a:rPr lang="tr-TR" sz="2400" b="1" dirty="0" smtClean="0"/>
              <a:t>Koordinat düzlemindeki A(+6,-8) noktasını saat yönünde 90 derece döndürürsek oluşan ikili aşağıdaki seçeneklerden hangisinde doğru olarak verilmiş olur?</a:t>
            </a:r>
            <a:endParaRPr lang="tr-TR" sz="1100" b="1" dirty="0" smtClean="0"/>
          </a:p>
          <a:p>
            <a:endParaRPr lang="tr-TR" sz="11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a) A(-6,-8)	 b) A(+6,+8)	   c) A(-8,-6)	     d) A(+8,-6)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657675" y="4647683"/>
            <a:ext cx="1938577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98139" y="5626893"/>
            <a:ext cx="8895991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/>
              <a:t>1) Koordinat </a:t>
            </a:r>
            <a:r>
              <a:rPr lang="tr-TR" sz="2400" b="1" dirty="0"/>
              <a:t>yer </a:t>
            </a:r>
            <a:r>
              <a:rPr lang="tr-TR" sz="2400" b="1" dirty="0" smtClean="0"/>
              <a:t>değiştirir.A</a:t>
            </a:r>
            <a:r>
              <a:rPr lang="tr-TR" sz="2400" b="1" dirty="0"/>
              <a:t>(-8,+6) olur. </a:t>
            </a:r>
            <a:endParaRPr lang="tr-TR" sz="2400" b="1" dirty="0" smtClean="0"/>
          </a:p>
          <a:p>
            <a:r>
              <a:rPr lang="tr-TR" sz="2400" b="1" dirty="0" smtClean="0"/>
              <a:t>2) Sağdaki terimin </a:t>
            </a:r>
            <a:r>
              <a:rPr lang="tr-TR" sz="2400" b="1" dirty="0"/>
              <a:t>işareti </a:t>
            </a:r>
            <a:r>
              <a:rPr lang="tr-TR" sz="2400" b="1" dirty="0" smtClean="0"/>
              <a:t>değişir.A</a:t>
            </a:r>
            <a:r>
              <a:rPr lang="tr-TR" sz="2400" b="1" dirty="0"/>
              <a:t>(-8,</a:t>
            </a:r>
            <a:r>
              <a:rPr lang="tr-TR" sz="2400" b="1" dirty="0">
                <a:solidFill>
                  <a:srgbClr val="FF0000"/>
                </a:solidFill>
              </a:rPr>
              <a:t>-6</a:t>
            </a:r>
            <a:r>
              <a:rPr lang="tr-TR" sz="2400" b="1" dirty="0"/>
              <a:t>) </a:t>
            </a:r>
            <a:r>
              <a:rPr lang="tr-TR" sz="2400" b="1" dirty="0" smtClean="0"/>
              <a:t>olur.90 derecelik dönme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3437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191000" cy="371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4589900" y="260648"/>
            <a:ext cx="4176464" cy="1219200"/>
          </a:xfrm>
          <a:prstGeom prst="wedgeRectCallout">
            <a:avLst>
              <a:gd name="adj1" fmla="val -50194"/>
              <a:gd name="adj2" fmla="val 2604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/>
              <a:t>Bir </a:t>
            </a:r>
            <a:r>
              <a:rPr lang="tr-TR" altLang="tr-TR" dirty="0" smtClean="0"/>
              <a:t>şeklin (noktanın) </a:t>
            </a:r>
            <a:r>
              <a:rPr lang="tr-TR" altLang="tr-TR" dirty="0"/>
              <a:t>orijin etrafında saat yönünde 90 derece </a:t>
            </a:r>
            <a:r>
              <a:rPr lang="tr-TR" altLang="tr-TR" dirty="0" smtClean="0"/>
              <a:t>döndürül- mesi </a:t>
            </a:r>
            <a:r>
              <a:rPr lang="tr-TR" altLang="tr-TR" dirty="0"/>
              <a:t>ile saatin tersi yönde 270 </a:t>
            </a:r>
            <a:r>
              <a:rPr lang="tr-TR" altLang="tr-TR" dirty="0" smtClean="0"/>
              <a:t>dere- ce </a:t>
            </a:r>
            <a:r>
              <a:rPr lang="tr-TR" altLang="tr-TR" dirty="0"/>
              <a:t>döndürülmesi  aynıdır.</a:t>
            </a:r>
            <a:r>
              <a:rPr lang="tr-TR" altLang="tr-TR" b="0" dirty="0"/>
              <a:t> 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79512" y="4221088"/>
            <a:ext cx="8586852" cy="685800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1) </a:t>
            </a:r>
            <a:r>
              <a:rPr lang="tr-TR" altLang="tr-TR" dirty="0" smtClean="0"/>
              <a:t>Koordinatlar yer değiştirir(+2,+4) olur.</a:t>
            </a:r>
            <a:endParaRPr lang="tr-TR" altLang="tr-TR" dirty="0"/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2) </a:t>
            </a:r>
            <a:r>
              <a:rPr lang="tr-TR" altLang="tr-TR" dirty="0" smtClean="0"/>
              <a:t>Her zaman sağdaki ikilinin işareti değişir.A(+2,</a:t>
            </a:r>
            <a:r>
              <a:rPr lang="tr-TR" altLang="tr-TR" dirty="0" smtClean="0">
                <a:solidFill>
                  <a:srgbClr val="FF0000"/>
                </a:solidFill>
              </a:rPr>
              <a:t>-4</a:t>
            </a:r>
            <a:r>
              <a:rPr lang="tr-TR" altLang="tr-TR" dirty="0" smtClean="0"/>
              <a:t>)       90 derecelik dönme </a:t>
            </a:r>
            <a:endParaRPr lang="tr-TR" altLang="tr-TR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57782" y="5358825"/>
            <a:ext cx="18036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>
                <a:solidFill>
                  <a:srgbClr val="FF0000"/>
                </a:solidFill>
              </a:rPr>
              <a:t>A</a:t>
            </a:r>
            <a:r>
              <a:rPr lang="tr-TR" altLang="tr-TR" sz="3200" dirty="0" smtClean="0">
                <a:solidFill>
                  <a:srgbClr val="FF0000"/>
                </a:solidFill>
              </a:rPr>
              <a:t>(+4,+2</a:t>
            </a:r>
            <a:r>
              <a:rPr lang="tr-TR" altLang="tr-TR" sz="32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131840" y="5358824"/>
            <a:ext cx="18036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>
                <a:solidFill>
                  <a:srgbClr val="FF0000"/>
                </a:solidFill>
              </a:rPr>
              <a:t>A</a:t>
            </a:r>
            <a:r>
              <a:rPr lang="tr-TR" altLang="tr-TR" sz="3200" dirty="0" smtClean="0">
                <a:solidFill>
                  <a:srgbClr val="FF0000"/>
                </a:solidFill>
              </a:rPr>
              <a:t>(+2,+4</a:t>
            </a:r>
            <a:r>
              <a:rPr lang="tr-TR" altLang="tr-TR" sz="32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429680" y="5358825"/>
            <a:ext cx="1699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>
                <a:solidFill>
                  <a:srgbClr val="FF0000"/>
                </a:solidFill>
              </a:rPr>
              <a:t>A</a:t>
            </a:r>
            <a:r>
              <a:rPr lang="tr-TR" altLang="tr-TR" sz="3200" dirty="0" smtClean="0">
                <a:solidFill>
                  <a:srgbClr val="FF0000"/>
                </a:solidFill>
              </a:rPr>
              <a:t>(+2,-4</a:t>
            </a:r>
            <a:r>
              <a:rPr lang="tr-TR" altLang="tr-TR" sz="3200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4423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22637" y="188640"/>
            <a:ext cx="8928992" cy="190821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Örnek-2:    </a:t>
            </a:r>
            <a:r>
              <a:rPr lang="tr-TR" sz="2400" b="1" dirty="0" smtClean="0"/>
              <a:t>Koordinat </a:t>
            </a:r>
            <a:r>
              <a:rPr lang="tr-TR" sz="2400" b="1" dirty="0"/>
              <a:t>düzlemindeki A</a:t>
            </a:r>
            <a:r>
              <a:rPr lang="tr-TR" sz="2400" b="1" dirty="0" smtClean="0"/>
              <a:t>(-4,-2) </a:t>
            </a:r>
            <a:r>
              <a:rPr lang="tr-TR" sz="2400" b="1" dirty="0"/>
              <a:t>noktasını saat yönünde </a:t>
            </a:r>
            <a:r>
              <a:rPr lang="tr-TR" sz="2400" b="1" dirty="0" smtClean="0"/>
              <a:t>180 </a:t>
            </a:r>
            <a:r>
              <a:rPr lang="tr-TR" sz="2400" b="1" dirty="0"/>
              <a:t>derece döndürürsek oluşan ikili aşağıdaki seçeneklerden hangisinde doğru olarak verilmiş olur</a:t>
            </a:r>
            <a:r>
              <a:rPr lang="tr-TR" sz="2400" b="1" dirty="0" smtClean="0"/>
              <a:t>?</a:t>
            </a:r>
          </a:p>
          <a:p>
            <a:endParaRPr lang="tr-TR" sz="1100" b="1" dirty="0"/>
          </a:p>
          <a:p>
            <a:endParaRPr lang="tr-TR" sz="1100" b="1" dirty="0"/>
          </a:p>
          <a:p>
            <a:r>
              <a:rPr lang="tr-TR" sz="2400" b="1" dirty="0"/>
              <a:t>	a) A</a:t>
            </a:r>
            <a:r>
              <a:rPr lang="tr-TR" sz="2400" b="1" dirty="0" smtClean="0"/>
              <a:t>(-2,-4)</a:t>
            </a:r>
            <a:r>
              <a:rPr lang="tr-TR" sz="2400" b="1" dirty="0"/>
              <a:t>	 b) A</a:t>
            </a:r>
            <a:r>
              <a:rPr lang="tr-TR" sz="2400" b="1" dirty="0" smtClean="0"/>
              <a:t>(+4,+2)</a:t>
            </a:r>
            <a:r>
              <a:rPr lang="tr-TR" sz="2400" b="1" dirty="0"/>
              <a:t>	   c) A</a:t>
            </a:r>
            <a:r>
              <a:rPr lang="tr-TR" sz="2400" b="1" dirty="0" smtClean="0"/>
              <a:t>(-4,-2)</a:t>
            </a:r>
            <a:r>
              <a:rPr lang="tr-TR" sz="2400" b="1" dirty="0"/>
              <a:t>	     d) A</a:t>
            </a:r>
            <a:r>
              <a:rPr lang="tr-TR" sz="2400" b="1" dirty="0" smtClean="0"/>
              <a:t>(+4,-2)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2281" y="3645024"/>
            <a:ext cx="8898726" cy="221599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</a:t>
            </a:r>
            <a:r>
              <a:rPr lang="tr-TR" sz="2400" b="1" dirty="0" smtClean="0"/>
              <a:t>Koordinatlar yer değiştirdi. İkili A(-2,-4) oldu.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değişti.A(-2,</a:t>
            </a:r>
            <a:r>
              <a:rPr lang="tr-TR" sz="2400" b="1" dirty="0" smtClean="0">
                <a:solidFill>
                  <a:srgbClr val="FF0000"/>
                </a:solidFill>
              </a:rPr>
              <a:t>+4</a:t>
            </a:r>
            <a:r>
              <a:rPr lang="tr-TR" sz="2400" b="1" dirty="0" smtClean="0"/>
              <a:t>) olur. 90 derecelik dönme.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</a:t>
            </a:r>
            <a:r>
              <a:rPr lang="tr-TR" sz="2400" b="1" dirty="0" smtClean="0"/>
              <a:t>Koordinatlar </a:t>
            </a:r>
            <a:r>
              <a:rPr lang="tr-TR" sz="2400" b="1" dirty="0"/>
              <a:t>yer değiştirdi. İkili A</a:t>
            </a:r>
            <a:r>
              <a:rPr lang="tr-TR" sz="2400" b="1" dirty="0" smtClean="0"/>
              <a:t>(+4,-2) </a:t>
            </a:r>
            <a:r>
              <a:rPr lang="tr-TR" sz="2400" b="1" dirty="0"/>
              <a:t>oldu</a:t>
            </a:r>
            <a:r>
              <a:rPr lang="tr-TR" sz="2400" b="1" dirty="0" smtClean="0"/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c) </a:t>
            </a:r>
            <a:r>
              <a:rPr lang="tr-TR" sz="2400" b="1" dirty="0" smtClean="0"/>
              <a:t>Sağdaki </a:t>
            </a:r>
            <a:r>
              <a:rPr lang="tr-TR" sz="2400" b="1" dirty="0"/>
              <a:t>terimin işareti </a:t>
            </a:r>
            <a:r>
              <a:rPr lang="tr-TR" sz="2400" b="1" dirty="0" smtClean="0"/>
              <a:t>değişti.A(+4,</a:t>
            </a:r>
            <a:r>
              <a:rPr lang="tr-TR" sz="2400" b="1" dirty="0" smtClean="0">
                <a:solidFill>
                  <a:srgbClr val="FF0000"/>
                </a:solidFill>
              </a:rPr>
              <a:t>+2</a:t>
            </a:r>
            <a:r>
              <a:rPr lang="tr-TR" sz="2400" b="1" dirty="0" smtClean="0"/>
              <a:t>)  olur.180 derecelik dönme.</a:t>
            </a:r>
            <a:endParaRPr lang="tr-TR" sz="1400" b="1" dirty="0" smtClean="0"/>
          </a:p>
          <a:p>
            <a:r>
              <a:rPr lang="tr-TR" sz="1400" b="1" dirty="0" smtClean="0"/>
              <a:t>	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180 derecelik dönme 2 tane 90 derecelik dönmeye eşittir.</a:t>
            </a:r>
            <a:endParaRPr lang="tr-TR" sz="24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2648556" y="1376775"/>
            <a:ext cx="2067460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018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264"/>
            <a:ext cx="429418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705348" y="2828779"/>
            <a:ext cx="1311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>
                <a:solidFill>
                  <a:srgbClr val="FF0000"/>
                </a:solidFill>
              </a:rPr>
              <a:t>A(4,2)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7101934" y="4122804"/>
            <a:ext cx="1581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/>
              <a:t>A(-4,-2)</a:t>
            </a: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4460598" y="260664"/>
            <a:ext cx="4575898" cy="1512152"/>
          </a:xfrm>
          <a:prstGeom prst="wedgeRectCallout">
            <a:avLst>
              <a:gd name="adj1" fmla="val -50194"/>
              <a:gd name="adj2" fmla="val 289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dirty="0" smtClean="0"/>
              <a:t>Bir </a:t>
            </a:r>
            <a:r>
              <a:rPr lang="tr-TR" altLang="tr-TR" dirty="0"/>
              <a:t>şeklin orijin etrafında saat yönünde 180 derece döndürülmesi ile saatin tersi yönde 180 derece </a:t>
            </a:r>
            <a:r>
              <a:rPr lang="tr-TR" altLang="tr-TR" dirty="0" smtClean="0"/>
              <a:t>döndürülmesi </a:t>
            </a:r>
            <a:r>
              <a:rPr lang="tr-TR" altLang="tr-TR" dirty="0"/>
              <a:t>aynıdır. 180 derecelik dönmede yön belirtmeye gerek yoktur.</a:t>
            </a:r>
            <a:r>
              <a:rPr lang="tr-TR" altLang="tr-TR" b="0" dirty="0"/>
              <a:t> 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2880791" y="3068960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A(2,-4)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cxnSp>
        <p:nvCxnSpPr>
          <p:cNvPr id="11" name="Düz Bağlayıcı 10"/>
          <p:cNvCxnSpPr/>
          <p:nvPr/>
        </p:nvCxnSpPr>
        <p:spPr>
          <a:xfrm flipH="1" flipV="1">
            <a:off x="2147095" y="2013265"/>
            <a:ext cx="758136" cy="139495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93073" y="5085184"/>
            <a:ext cx="8928992" cy="1152128"/>
          </a:xfrm>
          <a:prstGeom prst="wedgeRectCallout">
            <a:avLst>
              <a:gd name="adj1" fmla="val -19356"/>
              <a:gd name="adj2" fmla="val 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1) </a:t>
            </a:r>
            <a:r>
              <a:rPr lang="tr-TR" altLang="tr-TR" dirty="0" smtClean="0"/>
              <a:t>Koordinatlar yer değiştirir(+2,+4) olur.</a:t>
            </a:r>
            <a:endParaRPr lang="tr-TR" altLang="tr-TR" dirty="0"/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2) </a:t>
            </a:r>
            <a:r>
              <a:rPr lang="tr-TR" altLang="tr-TR" dirty="0" smtClean="0"/>
              <a:t>Her zaman sağdaki ikilinin işareti değişir A(+2,-4)  90 derecelik dönme.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3) </a:t>
            </a:r>
            <a:r>
              <a:rPr lang="tr-TR" altLang="tr-TR" dirty="0" smtClean="0"/>
              <a:t>Koordinatlar yer değiştirir(-4,+2) olur.</a:t>
            </a:r>
          </a:p>
          <a:p>
            <a:pPr eaLnBrk="1" hangingPunct="1"/>
            <a:r>
              <a:rPr lang="tr-TR" altLang="tr-TR" dirty="0" smtClean="0">
                <a:solidFill>
                  <a:srgbClr val="FF0000"/>
                </a:solidFill>
              </a:rPr>
              <a:t>4) </a:t>
            </a:r>
            <a:r>
              <a:rPr lang="tr-TR" altLang="tr-TR" dirty="0"/>
              <a:t>Her zaman sağdaki ikilinin işareti değişir A</a:t>
            </a:r>
            <a:r>
              <a:rPr lang="tr-TR" altLang="tr-TR" dirty="0" smtClean="0"/>
              <a:t>(-4,-2)  180 derecelik dönme.</a:t>
            </a:r>
            <a:endParaRPr lang="tr-TR" altLang="tr-TR" dirty="0"/>
          </a:p>
          <a:p>
            <a:pPr eaLnBrk="1" hangingPunct="1"/>
            <a:r>
              <a:rPr lang="tr-TR" altLang="tr-TR" dirty="0" smtClean="0"/>
              <a:t> </a:t>
            </a:r>
            <a:endParaRPr lang="tr-TR" altLang="tr-TR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728430" y="3538029"/>
            <a:ext cx="13227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>
                <a:solidFill>
                  <a:srgbClr val="FF0000"/>
                </a:solidFill>
              </a:rPr>
              <a:t>A(2,4)</a:t>
            </a:r>
            <a:endParaRPr lang="tr-TR" altLang="tr-TR" sz="3200" dirty="0">
              <a:solidFill>
                <a:srgbClr val="FF0000"/>
              </a:solidFill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697513" y="4099203"/>
            <a:ext cx="1459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>
                <a:solidFill>
                  <a:srgbClr val="FF0000"/>
                </a:solidFill>
              </a:rPr>
              <a:t>A(2,-4)</a:t>
            </a:r>
            <a:endParaRPr lang="tr-TR" altLang="tr-TR" sz="3200" dirty="0">
              <a:solidFill>
                <a:srgbClr val="FF0000"/>
              </a:solidFill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7101934" y="3498873"/>
            <a:ext cx="1459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/>
              <a:t>A(-4,2)</a:t>
            </a:r>
            <a:endParaRPr lang="tr-TR" altLang="tr-TR" sz="3200" dirty="0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7101934" y="2823442"/>
            <a:ext cx="145905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200" dirty="0" smtClean="0"/>
              <a:t>A(2,-4)</a:t>
            </a:r>
            <a:endParaRPr lang="tr-TR" altLang="tr-TR" sz="32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5609956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40401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/>
      <p:bldP spid="31753" grpId="0"/>
      <p:bldP spid="31754" grpId="0" animBg="1"/>
      <p:bldP spid="9" grpId="0"/>
      <p:bldP spid="20" grpId="0" animBg="1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3224</Words>
  <Application>Microsoft Office PowerPoint</Application>
  <PresentationFormat>Ekran Gösterisi (4:3)</PresentationFormat>
  <Paragraphs>424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163</cp:revision>
  <dcterms:created xsi:type="dcterms:W3CDTF">2013-09-26T20:49:18Z</dcterms:created>
  <dcterms:modified xsi:type="dcterms:W3CDTF">2013-09-28T21:15:24Z</dcterms:modified>
</cp:coreProperties>
</file>